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Bellaboo" panose="020B0604020202020204" charset="0"/>
      <p:regular r:id="rId18"/>
    </p:embeddedFont>
    <p:embeddedFont>
      <p:font typeface="Calibri (MS)" panose="020B0604020202020204" charset="0"/>
      <p:regular r:id="rId19"/>
    </p:embeddedFont>
    <p:embeddedFont>
      <p:font typeface="Calibri" panose="020F0502020204030204" pitchFamily="34" charset="0"/>
      <p:regular r:id="rId20"/>
      <p:bold r:id="rId21"/>
      <p:italic r:id="rId22"/>
      <p:boldItalic r:id="rId23"/>
    </p:embeddedFont>
    <p:embeddedFont>
      <p:font typeface="IBM Plex Sans" panose="020B0604020202020204" charset="0"/>
      <p:regular r:id="rId24"/>
    </p:embeddedFont>
    <p:embeddedFont>
      <p:font typeface="Eczar" panose="020B0604020202020204" charset="0"/>
      <p:regular r:id="rId25"/>
    </p:embeddedFont>
    <p:embeddedFont>
      <p:font typeface="Canva Sans Bold" panose="020B0604020202020204" charset="0"/>
      <p:regular r:id="rId26"/>
    </p:embeddedFont>
    <p:embeddedFont>
      <p:font typeface="Eczar Medium" panose="020B0604020202020204" charset="0"/>
      <p:regular r:id="rId27"/>
    </p:embeddedFont>
    <p:embeddedFont>
      <p:font typeface="Eczar Semi-Bold" panose="020B0604020202020204" charset="0"/>
      <p:regular r:id="rId28"/>
    </p:embeddedFont>
    <p:embeddedFont>
      <p:font typeface="Canva Sans" panose="020B0604020202020204" charset="0"/>
      <p:regular r:id="rId29"/>
    </p:embeddedFont>
    <p:embeddedFont>
      <p:font typeface="Calibri (MS) Bold" panose="020B0604020202020204" charset="0"/>
      <p:regular r:id="rId30"/>
    </p:embeddedFont>
    <p:embeddedFont>
      <p:font typeface="Montserrat"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2518" autoAdjust="0"/>
  </p:normalViewPr>
  <p:slideViewPr>
    <p:cSldViewPr>
      <p:cViewPr varScale="1">
        <p:scale>
          <a:sx n="45" d="100"/>
          <a:sy n="45" d="100"/>
        </p:scale>
        <p:origin x="81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28.png"/><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45.sv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BCAC1"/>
        </a:solidFill>
        <a:effectLst/>
      </p:bgPr>
    </p:bg>
    <p:spTree>
      <p:nvGrpSpPr>
        <p:cNvPr id="1" name=""/>
        <p:cNvGrpSpPr/>
        <p:nvPr/>
      </p:nvGrpSpPr>
      <p:grpSpPr>
        <a:xfrm>
          <a:off x="0" y="0"/>
          <a:ext cx="0" cy="0"/>
          <a:chOff x="0" y="0"/>
          <a:chExt cx="0" cy="0"/>
        </a:xfrm>
      </p:grpSpPr>
      <p:sp>
        <p:nvSpPr>
          <p:cNvPr id="2" name="TextBox 2"/>
          <p:cNvSpPr txBox="1"/>
          <p:nvPr/>
        </p:nvSpPr>
        <p:spPr>
          <a:xfrm>
            <a:off x="7812414" y="1533525"/>
            <a:ext cx="9446886" cy="6001403"/>
          </a:xfrm>
          <a:prstGeom prst="rect">
            <a:avLst/>
          </a:prstGeom>
        </p:spPr>
        <p:txBody>
          <a:bodyPr lIns="0" tIns="0" rIns="0" bIns="0" rtlCol="0" anchor="t">
            <a:spAutoFit/>
          </a:bodyPr>
          <a:lstStyle/>
          <a:p>
            <a:pPr algn="ctr">
              <a:lnSpc>
                <a:spcPts val="15308"/>
              </a:lnSpc>
            </a:pPr>
            <a:r>
              <a:rPr lang="en-US" sz="17200">
                <a:solidFill>
                  <a:srgbClr val="320B01"/>
                </a:solidFill>
                <a:latin typeface="Bellaboo"/>
              </a:rPr>
              <a:t>Library Borrower</a:t>
            </a:r>
          </a:p>
          <a:p>
            <a:pPr marL="0" lvl="0" indent="0" algn="ctr">
              <a:lnSpc>
                <a:spcPts val="15308"/>
              </a:lnSpc>
            </a:pPr>
            <a:r>
              <a:rPr lang="en-US" sz="17200">
                <a:solidFill>
                  <a:srgbClr val="320B01"/>
                </a:solidFill>
                <a:latin typeface="Bellaboo"/>
              </a:rPr>
              <a:t>System</a:t>
            </a:r>
          </a:p>
        </p:txBody>
      </p:sp>
      <p:grpSp>
        <p:nvGrpSpPr>
          <p:cNvPr id="3" name="Group 3"/>
          <p:cNvGrpSpPr/>
          <p:nvPr/>
        </p:nvGrpSpPr>
        <p:grpSpPr>
          <a:xfrm>
            <a:off x="-609862" y="8334375"/>
            <a:ext cx="19507723" cy="1343307"/>
            <a:chOff x="0" y="0"/>
            <a:chExt cx="5137837" cy="353793"/>
          </a:xfrm>
        </p:grpSpPr>
        <p:sp>
          <p:nvSpPr>
            <p:cNvPr id="4" name="Freeform 4"/>
            <p:cNvSpPr/>
            <p:nvPr/>
          </p:nvSpPr>
          <p:spPr>
            <a:xfrm>
              <a:off x="0" y="0"/>
              <a:ext cx="5137837" cy="353793"/>
            </a:xfrm>
            <a:custGeom>
              <a:avLst/>
              <a:gdLst/>
              <a:ahLst/>
              <a:cxnLst/>
              <a:rect l="l" t="t" r="r" b="b"/>
              <a:pathLst>
                <a:path w="5137837" h="353793">
                  <a:moveTo>
                    <a:pt x="0" y="0"/>
                  </a:moveTo>
                  <a:lnTo>
                    <a:pt x="5137837" y="0"/>
                  </a:lnTo>
                  <a:lnTo>
                    <a:pt x="5137837" y="353793"/>
                  </a:lnTo>
                  <a:lnTo>
                    <a:pt x="0" y="353793"/>
                  </a:lnTo>
                  <a:close/>
                </a:path>
              </a:pathLst>
            </a:custGeom>
            <a:solidFill>
              <a:srgbClr val="F9B299"/>
            </a:solidFill>
            <a:ln w="38100" cap="sq">
              <a:solidFill>
                <a:srgbClr val="320B01"/>
              </a:solidFill>
              <a:prstDash val="solid"/>
              <a:miter/>
            </a:ln>
          </p:spPr>
        </p:sp>
        <p:sp>
          <p:nvSpPr>
            <p:cNvPr id="5" name="TextBox 5"/>
            <p:cNvSpPr txBox="1"/>
            <p:nvPr/>
          </p:nvSpPr>
          <p:spPr>
            <a:xfrm>
              <a:off x="0" y="-38100"/>
              <a:ext cx="5137837" cy="391893"/>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3060883" y="8829675"/>
            <a:ext cx="5466725" cy="428625"/>
          </a:xfrm>
          <a:prstGeom prst="rect">
            <a:avLst/>
          </a:prstGeom>
        </p:spPr>
        <p:txBody>
          <a:bodyPr lIns="0" tIns="0" rIns="0" bIns="0" rtlCol="0" anchor="t">
            <a:spAutoFit/>
          </a:bodyPr>
          <a:lstStyle/>
          <a:p>
            <a:pPr marL="0" lvl="0" indent="0" algn="l">
              <a:lnSpc>
                <a:spcPts val="3359"/>
              </a:lnSpc>
            </a:pPr>
            <a:r>
              <a:rPr lang="en-US" sz="2799">
                <a:solidFill>
                  <a:srgbClr val="320B01"/>
                </a:solidFill>
                <a:latin typeface="Eczar Medium"/>
              </a:rPr>
              <a:t>Present by: Iris Kamylle Rivera</a:t>
            </a:r>
          </a:p>
        </p:txBody>
      </p:sp>
      <p:sp>
        <p:nvSpPr>
          <p:cNvPr id="7" name="Freeform 7"/>
          <p:cNvSpPr/>
          <p:nvPr/>
        </p:nvSpPr>
        <p:spPr>
          <a:xfrm flipH="1">
            <a:off x="-609862" y="1598295"/>
            <a:ext cx="6948601" cy="7090409"/>
          </a:xfrm>
          <a:custGeom>
            <a:avLst/>
            <a:gdLst/>
            <a:ahLst/>
            <a:cxnLst/>
            <a:rect l="l" t="t" r="r" b="b"/>
            <a:pathLst>
              <a:path w="6948601" h="7090409">
                <a:moveTo>
                  <a:pt x="6948601" y="0"/>
                </a:moveTo>
                <a:lnTo>
                  <a:pt x="0" y="0"/>
                </a:lnTo>
                <a:lnTo>
                  <a:pt x="0" y="7090410"/>
                </a:lnTo>
                <a:lnTo>
                  <a:pt x="6948601" y="7090410"/>
                </a:lnTo>
                <a:lnTo>
                  <a:pt x="6948601" y="0"/>
                </a:lnTo>
                <a:close/>
              </a:path>
            </a:pathLst>
          </a:custGeom>
          <a:blipFill>
            <a:blip r:embed="rId2">
              <a:extLst>
                <a:ext uri="{96DAC541-7B7A-43D3-8B79-37D633B846F1}">
                  <asvg:svgBlip xmlns="" xmlns:asvg="http://schemas.microsoft.com/office/drawing/2016/SVG/main" r:embed="rId3"/>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BCAC1"/>
        </a:solidFill>
        <a:effectLst/>
      </p:bgPr>
    </p:bg>
    <p:spTree>
      <p:nvGrpSpPr>
        <p:cNvPr id="1" name=""/>
        <p:cNvGrpSpPr/>
        <p:nvPr/>
      </p:nvGrpSpPr>
      <p:grpSpPr>
        <a:xfrm>
          <a:off x="0" y="0"/>
          <a:ext cx="0" cy="0"/>
          <a:chOff x="0" y="0"/>
          <a:chExt cx="0" cy="0"/>
        </a:xfrm>
      </p:grpSpPr>
      <p:sp>
        <p:nvSpPr>
          <p:cNvPr id="2" name="Freeform 2"/>
          <p:cNvSpPr/>
          <p:nvPr/>
        </p:nvSpPr>
        <p:spPr>
          <a:xfrm>
            <a:off x="668263" y="485490"/>
            <a:ext cx="16152076" cy="9496746"/>
          </a:xfrm>
          <a:custGeom>
            <a:avLst/>
            <a:gdLst/>
            <a:ahLst/>
            <a:cxnLst/>
            <a:rect l="l" t="t" r="r" b="b"/>
            <a:pathLst>
              <a:path w="16152076" h="9496746">
                <a:moveTo>
                  <a:pt x="0" y="0"/>
                </a:moveTo>
                <a:lnTo>
                  <a:pt x="16152076" y="0"/>
                </a:lnTo>
                <a:lnTo>
                  <a:pt x="16152076" y="9496746"/>
                </a:lnTo>
                <a:lnTo>
                  <a:pt x="0" y="949674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TextBox 3"/>
          <p:cNvSpPr txBox="1"/>
          <p:nvPr/>
        </p:nvSpPr>
        <p:spPr>
          <a:xfrm>
            <a:off x="918135" y="1118380"/>
            <a:ext cx="119377" cy="129186"/>
          </a:xfrm>
          <a:prstGeom prst="rect">
            <a:avLst/>
          </a:prstGeom>
        </p:spPr>
        <p:txBody>
          <a:bodyPr lIns="0" tIns="0" rIns="0" bIns="0" rtlCol="0" anchor="t">
            <a:spAutoFit/>
          </a:bodyPr>
          <a:lstStyle/>
          <a:p>
            <a:pPr algn="l">
              <a:lnSpc>
                <a:spcPts val="1029"/>
              </a:lnSpc>
            </a:pPr>
            <a:r>
              <a:rPr lang="en-US" sz="735" spc="-9">
                <a:solidFill>
                  <a:srgbClr val="191919"/>
                </a:solidFill>
                <a:latin typeface="Montserrat"/>
              </a:rPr>
              <a:t>A3</a:t>
            </a:r>
          </a:p>
        </p:txBody>
      </p:sp>
      <p:sp>
        <p:nvSpPr>
          <p:cNvPr id="4" name="TextBox 4"/>
          <p:cNvSpPr txBox="1"/>
          <p:nvPr/>
        </p:nvSpPr>
        <p:spPr>
          <a:xfrm>
            <a:off x="918135" y="4095070"/>
            <a:ext cx="199014" cy="128240"/>
          </a:xfrm>
          <a:prstGeom prst="rect">
            <a:avLst/>
          </a:prstGeom>
        </p:spPr>
        <p:txBody>
          <a:bodyPr wrap="square" lIns="0" tIns="0" rIns="0" bIns="0" rtlCol="0" anchor="t">
            <a:spAutoFit/>
          </a:bodyPr>
          <a:lstStyle/>
          <a:p>
            <a:pPr algn="l">
              <a:lnSpc>
                <a:spcPts val="1029"/>
              </a:lnSpc>
            </a:pPr>
            <a:r>
              <a:rPr lang="en-US" sz="735" spc="-9" dirty="0">
                <a:solidFill>
                  <a:srgbClr val="191919"/>
                </a:solidFill>
                <a:latin typeface="Montserrat"/>
              </a:rPr>
              <a:t>A4</a:t>
            </a:r>
          </a:p>
        </p:txBody>
      </p:sp>
      <p:sp>
        <p:nvSpPr>
          <p:cNvPr id="5" name="TextBox 5"/>
          <p:cNvSpPr txBox="1"/>
          <p:nvPr/>
        </p:nvSpPr>
        <p:spPr>
          <a:xfrm>
            <a:off x="918135" y="6779902"/>
            <a:ext cx="119377" cy="129186"/>
          </a:xfrm>
          <a:prstGeom prst="rect">
            <a:avLst/>
          </a:prstGeom>
        </p:spPr>
        <p:txBody>
          <a:bodyPr lIns="0" tIns="0" rIns="0" bIns="0" rtlCol="0" anchor="t">
            <a:spAutoFit/>
          </a:bodyPr>
          <a:lstStyle/>
          <a:p>
            <a:pPr algn="l">
              <a:lnSpc>
                <a:spcPts val="1029"/>
              </a:lnSpc>
            </a:pPr>
            <a:r>
              <a:rPr lang="en-US" sz="735" spc="-9">
                <a:solidFill>
                  <a:srgbClr val="191919"/>
                </a:solidFill>
                <a:latin typeface="Montserrat"/>
              </a:rPr>
              <a:t>A5</a:t>
            </a:r>
          </a:p>
        </p:txBody>
      </p:sp>
      <p:sp>
        <p:nvSpPr>
          <p:cNvPr id="6" name="TextBox 6"/>
          <p:cNvSpPr txBox="1"/>
          <p:nvPr/>
        </p:nvSpPr>
        <p:spPr>
          <a:xfrm>
            <a:off x="918135" y="7859682"/>
            <a:ext cx="199014" cy="128240"/>
          </a:xfrm>
          <a:prstGeom prst="rect">
            <a:avLst/>
          </a:prstGeom>
        </p:spPr>
        <p:txBody>
          <a:bodyPr wrap="square" lIns="0" tIns="0" rIns="0" bIns="0" rtlCol="0" anchor="t">
            <a:spAutoFit/>
          </a:bodyPr>
          <a:lstStyle/>
          <a:p>
            <a:pPr algn="l">
              <a:lnSpc>
                <a:spcPts val="1029"/>
              </a:lnSpc>
            </a:pPr>
            <a:r>
              <a:rPr lang="en-US" sz="735" spc="-9" dirty="0">
                <a:solidFill>
                  <a:srgbClr val="191919"/>
                </a:solidFill>
                <a:latin typeface="Montserrat"/>
              </a:rPr>
              <a:t>A6</a:t>
            </a:r>
          </a:p>
        </p:txBody>
      </p:sp>
      <p:sp>
        <p:nvSpPr>
          <p:cNvPr id="7" name="TextBox 7"/>
          <p:cNvSpPr txBox="1"/>
          <p:nvPr/>
        </p:nvSpPr>
        <p:spPr>
          <a:xfrm>
            <a:off x="918135" y="8851904"/>
            <a:ext cx="199014" cy="128240"/>
          </a:xfrm>
          <a:prstGeom prst="rect">
            <a:avLst/>
          </a:prstGeom>
        </p:spPr>
        <p:txBody>
          <a:bodyPr wrap="square" lIns="0" tIns="0" rIns="0" bIns="0" rtlCol="0" anchor="t">
            <a:spAutoFit/>
          </a:bodyPr>
          <a:lstStyle/>
          <a:p>
            <a:pPr algn="l">
              <a:lnSpc>
                <a:spcPts val="1029"/>
              </a:lnSpc>
            </a:pPr>
            <a:r>
              <a:rPr lang="en-US" sz="735" spc="-9" dirty="0">
                <a:solidFill>
                  <a:srgbClr val="191919"/>
                </a:solidFill>
                <a:latin typeface="Montserrat"/>
              </a:rPr>
              <a:t>A7</a:t>
            </a:r>
          </a:p>
        </p:txBody>
      </p:sp>
      <p:sp>
        <p:nvSpPr>
          <p:cNvPr id="8" name="TextBox 8"/>
          <p:cNvSpPr txBox="1"/>
          <p:nvPr/>
        </p:nvSpPr>
        <p:spPr>
          <a:xfrm>
            <a:off x="918135" y="9581502"/>
            <a:ext cx="199014" cy="128240"/>
          </a:xfrm>
          <a:prstGeom prst="rect">
            <a:avLst/>
          </a:prstGeom>
        </p:spPr>
        <p:txBody>
          <a:bodyPr wrap="square" lIns="0" tIns="0" rIns="0" bIns="0" rtlCol="0" anchor="t">
            <a:spAutoFit/>
          </a:bodyPr>
          <a:lstStyle/>
          <a:p>
            <a:pPr algn="l">
              <a:lnSpc>
                <a:spcPts val="1029"/>
              </a:lnSpc>
            </a:pPr>
            <a:r>
              <a:rPr lang="en-US" sz="735" spc="-9" dirty="0">
                <a:solidFill>
                  <a:srgbClr val="191919"/>
                </a:solidFill>
                <a:latin typeface="Montserrat"/>
              </a:rPr>
              <a:t>A8</a:t>
            </a:r>
          </a:p>
        </p:txBody>
      </p:sp>
      <p:sp>
        <p:nvSpPr>
          <p:cNvPr id="9" name="TextBox 9"/>
          <p:cNvSpPr txBox="1"/>
          <p:nvPr/>
        </p:nvSpPr>
        <p:spPr>
          <a:xfrm>
            <a:off x="3750920" y="9581502"/>
            <a:ext cx="57055" cy="129186"/>
          </a:xfrm>
          <a:prstGeom prst="rect">
            <a:avLst/>
          </a:prstGeom>
        </p:spPr>
        <p:txBody>
          <a:bodyPr lIns="0" tIns="0" rIns="0" bIns="0" rtlCol="0" anchor="t">
            <a:spAutoFit/>
          </a:bodyPr>
          <a:lstStyle/>
          <a:p>
            <a:pPr algn="l">
              <a:lnSpc>
                <a:spcPts val="1029"/>
              </a:lnSpc>
            </a:pPr>
            <a:r>
              <a:rPr lang="en-US" sz="735" spc="-9">
                <a:solidFill>
                  <a:srgbClr val="191919"/>
                </a:solidFill>
                <a:latin typeface="Montserrat"/>
              </a:rPr>
              <a:t>L</a:t>
            </a:r>
          </a:p>
        </p:txBody>
      </p:sp>
      <p:sp>
        <p:nvSpPr>
          <p:cNvPr id="10" name="TextBox 10"/>
          <p:cNvSpPr txBox="1"/>
          <p:nvPr/>
        </p:nvSpPr>
        <p:spPr>
          <a:xfrm>
            <a:off x="5671799" y="768174"/>
            <a:ext cx="67442" cy="129186"/>
          </a:xfrm>
          <a:prstGeom prst="rect">
            <a:avLst/>
          </a:prstGeom>
        </p:spPr>
        <p:txBody>
          <a:bodyPr lIns="0" tIns="0" rIns="0" bIns="0" rtlCol="0" anchor="t">
            <a:spAutoFit/>
          </a:bodyPr>
          <a:lstStyle/>
          <a:p>
            <a:pPr algn="l">
              <a:lnSpc>
                <a:spcPts val="1029"/>
              </a:lnSpc>
            </a:pPr>
            <a:r>
              <a:rPr lang="en-US" sz="735" spc="-9">
                <a:solidFill>
                  <a:srgbClr val="191919"/>
                </a:solidFill>
                <a:latin typeface="Montserrat"/>
              </a:rPr>
              <a:t>A</a:t>
            </a:r>
          </a:p>
        </p:txBody>
      </p:sp>
      <p:sp>
        <p:nvSpPr>
          <p:cNvPr id="11" name="TextBox 11"/>
          <p:cNvSpPr txBox="1"/>
          <p:nvPr/>
        </p:nvSpPr>
        <p:spPr>
          <a:xfrm>
            <a:off x="5671799" y="1410214"/>
            <a:ext cx="67442" cy="129186"/>
          </a:xfrm>
          <a:prstGeom prst="rect">
            <a:avLst/>
          </a:prstGeom>
        </p:spPr>
        <p:txBody>
          <a:bodyPr lIns="0" tIns="0" rIns="0" bIns="0" rtlCol="0" anchor="t">
            <a:spAutoFit/>
          </a:bodyPr>
          <a:lstStyle/>
          <a:p>
            <a:pPr algn="l">
              <a:lnSpc>
                <a:spcPts val="1029"/>
              </a:lnSpc>
            </a:pPr>
            <a:r>
              <a:rPr lang="en-US" sz="735" spc="-9">
                <a:solidFill>
                  <a:srgbClr val="191919"/>
                </a:solidFill>
                <a:latin typeface="Montserrat"/>
              </a:rPr>
              <a:t>A</a:t>
            </a:r>
          </a:p>
        </p:txBody>
      </p:sp>
      <p:sp>
        <p:nvSpPr>
          <p:cNvPr id="12" name="TextBox 12"/>
          <p:cNvSpPr txBox="1"/>
          <p:nvPr/>
        </p:nvSpPr>
        <p:spPr>
          <a:xfrm>
            <a:off x="5671799" y="6779902"/>
            <a:ext cx="67442" cy="129186"/>
          </a:xfrm>
          <a:prstGeom prst="rect">
            <a:avLst/>
          </a:prstGeom>
        </p:spPr>
        <p:txBody>
          <a:bodyPr lIns="0" tIns="0" rIns="0" bIns="0" rtlCol="0" anchor="t">
            <a:spAutoFit/>
          </a:bodyPr>
          <a:lstStyle/>
          <a:p>
            <a:pPr algn="l">
              <a:lnSpc>
                <a:spcPts val="1029"/>
              </a:lnSpc>
            </a:pPr>
            <a:r>
              <a:rPr lang="en-US" sz="735" spc="-9">
                <a:solidFill>
                  <a:srgbClr val="191919"/>
                </a:solidFill>
                <a:latin typeface="Montserrat"/>
              </a:rPr>
              <a:t>A</a:t>
            </a:r>
          </a:p>
        </p:txBody>
      </p:sp>
      <p:sp>
        <p:nvSpPr>
          <p:cNvPr id="13" name="TextBox 13"/>
          <p:cNvSpPr txBox="1"/>
          <p:nvPr/>
        </p:nvSpPr>
        <p:spPr>
          <a:xfrm>
            <a:off x="5730171" y="7421943"/>
            <a:ext cx="67442" cy="129186"/>
          </a:xfrm>
          <a:prstGeom prst="rect">
            <a:avLst/>
          </a:prstGeom>
        </p:spPr>
        <p:txBody>
          <a:bodyPr lIns="0" tIns="0" rIns="0" bIns="0" rtlCol="0" anchor="t">
            <a:spAutoFit/>
          </a:bodyPr>
          <a:lstStyle/>
          <a:p>
            <a:pPr algn="l">
              <a:lnSpc>
                <a:spcPts val="1029"/>
              </a:lnSpc>
            </a:pPr>
            <a:r>
              <a:rPr lang="en-US" sz="735" spc="-9">
                <a:solidFill>
                  <a:srgbClr val="191919"/>
                </a:solidFill>
                <a:latin typeface="Montserrat"/>
              </a:rPr>
              <a:t>A</a:t>
            </a:r>
          </a:p>
        </p:txBody>
      </p:sp>
      <p:sp>
        <p:nvSpPr>
          <p:cNvPr id="14" name="TextBox 14"/>
          <p:cNvSpPr txBox="1"/>
          <p:nvPr/>
        </p:nvSpPr>
        <p:spPr>
          <a:xfrm>
            <a:off x="5730171" y="8122331"/>
            <a:ext cx="67442" cy="129186"/>
          </a:xfrm>
          <a:prstGeom prst="rect">
            <a:avLst/>
          </a:prstGeom>
        </p:spPr>
        <p:txBody>
          <a:bodyPr lIns="0" tIns="0" rIns="0" bIns="0" rtlCol="0" anchor="t">
            <a:spAutoFit/>
          </a:bodyPr>
          <a:lstStyle/>
          <a:p>
            <a:pPr algn="l">
              <a:lnSpc>
                <a:spcPts val="1029"/>
              </a:lnSpc>
            </a:pPr>
            <a:r>
              <a:rPr lang="en-US" sz="735" spc="-9">
                <a:solidFill>
                  <a:srgbClr val="191919"/>
                </a:solidFill>
                <a:latin typeface="Montserrat"/>
              </a:rPr>
              <a:t>A</a:t>
            </a:r>
          </a:p>
        </p:txBody>
      </p:sp>
      <p:sp>
        <p:nvSpPr>
          <p:cNvPr id="15" name="TextBox 15"/>
          <p:cNvSpPr txBox="1"/>
          <p:nvPr/>
        </p:nvSpPr>
        <p:spPr>
          <a:xfrm>
            <a:off x="5730171" y="8851904"/>
            <a:ext cx="67442" cy="129186"/>
          </a:xfrm>
          <a:prstGeom prst="rect">
            <a:avLst/>
          </a:prstGeom>
        </p:spPr>
        <p:txBody>
          <a:bodyPr lIns="0" tIns="0" rIns="0" bIns="0" rtlCol="0" anchor="t">
            <a:spAutoFit/>
          </a:bodyPr>
          <a:lstStyle/>
          <a:p>
            <a:pPr algn="l">
              <a:lnSpc>
                <a:spcPts val="1029"/>
              </a:lnSpc>
            </a:pPr>
            <a:r>
              <a:rPr lang="en-US" sz="735" spc="-9">
                <a:solidFill>
                  <a:srgbClr val="191919"/>
                </a:solidFill>
                <a:latin typeface="Montserrat"/>
              </a:rPr>
              <a:t>A</a:t>
            </a:r>
          </a:p>
        </p:txBody>
      </p:sp>
      <p:sp>
        <p:nvSpPr>
          <p:cNvPr id="16" name="TextBox 16"/>
          <p:cNvSpPr txBox="1"/>
          <p:nvPr/>
        </p:nvSpPr>
        <p:spPr>
          <a:xfrm>
            <a:off x="8123193" y="5729309"/>
            <a:ext cx="67442" cy="129186"/>
          </a:xfrm>
          <a:prstGeom prst="rect">
            <a:avLst/>
          </a:prstGeom>
        </p:spPr>
        <p:txBody>
          <a:bodyPr lIns="0" tIns="0" rIns="0" bIns="0" rtlCol="0" anchor="t">
            <a:spAutoFit/>
          </a:bodyPr>
          <a:lstStyle/>
          <a:p>
            <a:pPr algn="l">
              <a:lnSpc>
                <a:spcPts val="1029"/>
              </a:lnSpc>
            </a:pPr>
            <a:r>
              <a:rPr lang="en-US" sz="735" spc="-9">
                <a:solidFill>
                  <a:srgbClr val="191919"/>
                </a:solidFill>
                <a:latin typeface="Montserrat"/>
              </a:rPr>
              <a:t>A</a:t>
            </a:r>
          </a:p>
        </p:txBody>
      </p:sp>
      <p:sp>
        <p:nvSpPr>
          <p:cNvPr id="17" name="TextBox 17"/>
          <p:cNvSpPr txBox="1"/>
          <p:nvPr/>
        </p:nvSpPr>
        <p:spPr>
          <a:xfrm>
            <a:off x="15185516" y="7217666"/>
            <a:ext cx="67442" cy="129186"/>
          </a:xfrm>
          <a:prstGeom prst="rect">
            <a:avLst/>
          </a:prstGeom>
        </p:spPr>
        <p:txBody>
          <a:bodyPr lIns="0" tIns="0" rIns="0" bIns="0" rtlCol="0" anchor="t">
            <a:spAutoFit/>
          </a:bodyPr>
          <a:lstStyle/>
          <a:p>
            <a:pPr algn="l">
              <a:lnSpc>
                <a:spcPts val="1029"/>
              </a:lnSpc>
            </a:pPr>
            <a:r>
              <a:rPr lang="en-US" sz="735" spc="-9">
                <a:solidFill>
                  <a:srgbClr val="191919"/>
                </a:solidFill>
                <a:latin typeface="Montserrat"/>
              </a:rPr>
              <a:t>A</a:t>
            </a:r>
          </a:p>
        </p:txBody>
      </p:sp>
      <p:sp>
        <p:nvSpPr>
          <p:cNvPr id="18" name="TextBox 18"/>
          <p:cNvSpPr txBox="1"/>
          <p:nvPr/>
        </p:nvSpPr>
        <p:spPr>
          <a:xfrm>
            <a:off x="16206924" y="4824644"/>
            <a:ext cx="67442" cy="129186"/>
          </a:xfrm>
          <a:prstGeom prst="rect">
            <a:avLst/>
          </a:prstGeom>
        </p:spPr>
        <p:txBody>
          <a:bodyPr lIns="0" tIns="0" rIns="0" bIns="0" rtlCol="0" anchor="t">
            <a:spAutoFit/>
          </a:bodyPr>
          <a:lstStyle/>
          <a:p>
            <a:pPr algn="l">
              <a:lnSpc>
                <a:spcPts val="1029"/>
              </a:lnSpc>
            </a:pPr>
            <a:r>
              <a:rPr lang="en-US" sz="735" spc="-9">
                <a:solidFill>
                  <a:srgbClr val="191919"/>
                </a:solidFill>
                <a:latin typeface="Montserrat"/>
              </a:rPr>
              <a:t>A</a:t>
            </a:r>
          </a:p>
        </p:txBody>
      </p:sp>
      <p:sp>
        <p:nvSpPr>
          <p:cNvPr id="19" name="TextBox 19"/>
          <p:cNvSpPr txBox="1"/>
          <p:nvPr/>
        </p:nvSpPr>
        <p:spPr>
          <a:xfrm>
            <a:off x="1685380" y="9586175"/>
            <a:ext cx="394338" cy="119661"/>
          </a:xfrm>
          <a:prstGeom prst="rect">
            <a:avLst/>
          </a:prstGeom>
        </p:spPr>
        <p:txBody>
          <a:bodyPr lIns="0" tIns="0" rIns="0" bIns="0" rtlCol="0" anchor="t">
            <a:spAutoFit/>
          </a:bodyPr>
          <a:lstStyle/>
          <a:p>
            <a:pPr algn="l">
              <a:lnSpc>
                <a:spcPts val="1029"/>
              </a:lnSpc>
            </a:pPr>
            <a:r>
              <a:rPr lang="en-US" sz="735" spc="-3">
                <a:solidFill>
                  <a:srgbClr val="191919"/>
                </a:solidFill>
                <a:latin typeface="IBM Plex Sans"/>
              </a:rPr>
              <a:t>LOGOUT</a:t>
            </a:r>
          </a:p>
        </p:txBody>
      </p:sp>
      <p:sp>
        <p:nvSpPr>
          <p:cNvPr id="20" name="TextBox 20"/>
          <p:cNvSpPr txBox="1"/>
          <p:nvPr/>
        </p:nvSpPr>
        <p:spPr>
          <a:xfrm>
            <a:off x="1656828" y="8856602"/>
            <a:ext cx="451418" cy="119661"/>
          </a:xfrm>
          <a:prstGeom prst="rect">
            <a:avLst/>
          </a:prstGeom>
        </p:spPr>
        <p:txBody>
          <a:bodyPr lIns="0" tIns="0" rIns="0" bIns="0" rtlCol="0" anchor="t">
            <a:spAutoFit/>
          </a:bodyPr>
          <a:lstStyle/>
          <a:p>
            <a:pPr algn="l">
              <a:lnSpc>
                <a:spcPts val="1029"/>
              </a:lnSpc>
            </a:pPr>
            <a:r>
              <a:rPr lang="en-US" sz="735" spc="-3">
                <a:solidFill>
                  <a:srgbClr val="191919"/>
                </a:solidFill>
                <a:latin typeface="IBM Plex Sans"/>
              </a:rPr>
              <a:t>REQUEST</a:t>
            </a:r>
          </a:p>
        </p:txBody>
      </p:sp>
      <p:sp>
        <p:nvSpPr>
          <p:cNvPr id="21" name="TextBox 21"/>
          <p:cNvSpPr txBox="1"/>
          <p:nvPr/>
        </p:nvSpPr>
        <p:spPr>
          <a:xfrm>
            <a:off x="1643808" y="7864379"/>
            <a:ext cx="477410" cy="119661"/>
          </a:xfrm>
          <a:prstGeom prst="rect">
            <a:avLst/>
          </a:prstGeom>
        </p:spPr>
        <p:txBody>
          <a:bodyPr lIns="0" tIns="0" rIns="0" bIns="0" rtlCol="0" anchor="t">
            <a:spAutoFit/>
          </a:bodyPr>
          <a:lstStyle/>
          <a:p>
            <a:pPr algn="l">
              <a:lnSpc>
                <a:spcPts val="1029"/>
              </a:lnSpc>
            </a:pPr>
            <a:r>
              <a:rPr lang="en-US" sz="735" spc="-3">
                <a:solidFill>
                  <a:srgbClr val="191919"/>
                </a:solidFill>
                <a:latin typeface="IBM Plex Sans"/>
              </a:rPr>
              <a:t>ARCHIVES</a:t>
            </a:r>
          </a:p>
        </p:txBody>
      </p:sp>
      <p:sp>
        <p:nvSpPr>
          <p:cNvPr id="22" name="TextBox 22"/>
          <p:cNvSpPr txBox="1"/>
          <p:nvPr/>
        </p:nvSpPr>
        <p:spPr>
          <a:xfrm>
            <a:off x="1716029" y="6784600"/>
            <a:ext cx="449736" cy="119661"/>
          </a:xfrm>
          <a:prstGeom prst="rect">
            <a:avLst/>
          </a:prstGeom>
        </p:spPr>
        <p:txBody>
          <a:bodyPr lIns="0" tIns="0" rIns="0" bIns="0" rtlCol="0" anchor="t">
            <a:spAutoFit/>
          </a:bodyPr>
          <a:lstStyle/>
          <a:p>
            <a:pPr algn="l">
              <a:lnSpc>
                <a:spcPts val="1029"/>
              </a:lnSpc>
            </a:pPr>
            <a:r>
              <a:rPr lang="en-US" sz="735" spc="-3">
                <a:solidFill>
                  <a:srgbClr val="191919"/>
                </a:solidFill>
                <a:latin typeface="IBM Plex Sans"/>
              </a:rPr>
              <a:t>REPORTS</a:t>
            </a:r>
          </a:p>
        </p:txBody>
      </p:sp>
      <p:sp>
        <p:nvSpPr>
          <p:cNvPr id="23" name="TextBox 23"/>
          <p:cNvSpPr txBox="1"/>
          <p:nvPr/>
        </p:nvSpPr>
        <p:spPr>
          <a:xfrm>
            <a:off x="1696059" y="1031235"/>
            <a:ext cx="489674" cy="322394"/>
          </a:xfrm>
          <a:prstGeom prst="rect">
            <a:avLst/>
          </a:prstGeom>
        </p:spPr>
        <p:txBody>
          <a:bodyPr lIns="0" tIns="0" rIns="0" bIns="0" rtlCol="0" anchor="t">
            <a:spAutoFit/>
          </a:bodyPr>
          <a:lstStyle/>
          <a:p>
            <a:pPr algn="ctr">
              <a:lnSpc>
                <a:spcPts val="873"/>
              </a:lnSpc>
            </a:pPr>
            <a:r>
              <a:rPr lang="en-US" sz="735" spc="-3">
                <a:solidFill>
                  <a:srgbClr val="191919"/>
                </a:solidFill>
                <a:latin typeface="IBM Plex Sans"/>
              </a:rPr>
              <a:t>VIEW AVAILABLE BOOKS</a:t>
            </a:r>
          </a:p>
        </p:txBody>
      </p:sp>
      <p:sp>
        <p:nvSpPr>
          <p:cNvPr id="24" name="TextBox 24"/>
          <p:cNvSpPr txBox="1"/>
          <p:nvPr/>
        </p:nvSpPr>
        <p:spPr>
          <a:xfrm>
            <a:off x="1647709" y="4099743"/>
            <a:ext cx="586351" cy="119661"/>
          </a:xfrm>
          <a:prstGeom prst="rect">
            <a:avLst/>
          </a:prstGeom>
        </p:spPr>
        <p:txBody>
          <a:bodyPr lIns="0" tIns="0" rIns="0" bIns="0" rtlCol="0" anchor="t">
            <a:spAutoFit/>
          </a:bodyPr>
          <a:lstStyle/>
          <a:p>
            <a:pPr algn="l">
              <a:lnSpc>
                <a:spcPts val="1029"/>
              </a:lnSpc>
            </a:pPr>
            <a:r>
              <a:rPr lang="en-US" sz="735" spc="-3">
                <a:solidFill>
                  <a:srgbClr val="191919"/>
                </a:solidFill>
                <a:latin typeface="IBM Plex Sans"/>
              </a:rPr>
              <a:t>VIEW USERS</a:t>
            </a:r>
          </a:p>
        </p:txBody>
      </p:sp>
      <p:sp>
        <p:nvSpPr>
          <p:cNvPr id="25" name="TextBox 25"/>
          <p:cNvSpPr txBox="1"/>
          <p:nvPr/>
        </p:nvSpPr>
        <p:spPr>
          <a:xfrm>
            <a:off x="3726928" y="1414911"/>
            <a:ext cx="280155" cy="119661"/>
          </a:xfrm>
          <a:prstGeom prst="rect">
            <a:avLst/>
          </a:prstGeom>
        </p:spPr>
        <p:txBody>
          <a:bodyPr lIns="0" tIns="0" rIns="0" bIns="0" rtlCol="0" anchor="t">
            <a:spAutoFit/>
          </a:bodyPr>
          <a:lstStyle/>
          <a:p>
            <a:pPr algn="l">
              <a:lnSpc>
                <a:spcPts val="1029"/>
              </a:lnSpc>
            </a:pPr>
            <a:r>
              <a:rPr lang="en-US" sz="735" spc="-3">
                <a:solidFill>
                  <a:srgbClr val="191919"/>
                </a:solidFill>
                <a:latin typeface="IBM Plex Sans"/>
              </a:rPr>
              <a:t>PRINT</a:t>
            </a:r>
          </a:p>
        </p:txBody>
      </p:sp>
      <p:sp>
        <p:nvSpPr>
          <p:cNvPr id="26" name="TextBox 26"/>
          <p:cNvSpPr txBox="1"/>
          <p:nvPr/>
        </p:nvSpPr>
        <p:spPr>
          <a:xfrm>
            <a:off x="3598432" y="4099743"/>
            <a:ext cx="420281" cy="119661"/>
          </a:xfrm>
          <a:prstGeom prst="rect">
            <a:avLst/>
          </a:prstGeom>
        </p:spPr>
        <p:txBody>
          <a:bodyPr lIns="0" tIns="0" rIns="0" bIns="0" rtlCol="0" anchor="t">
            <a:spAutoFit/>
          </a:bodyPr>
          <a:lstStyle/>
          <a:p>
            <a:pPr algn="l">
              <a:lnSpc>
                <a:spcPts val="1029"/>
              </a:lnSpc>
            </a:pPr>
            <a:r>
              <a:rPr lang="en-US" sz="735" spc="-3">
                <a:solidFill>
                  <a:srgbClr val="191919"/>
                </a:solidFill>
                <a:latin typeface="IBM Plex Sans"/>
              </a:rPr>
              <a:t>OPTIONS</a:t>
            </a:r>
          </a:p>
        </p:txBody>
      </p:sp>
      <p:sp>
        <p:nvSpPr>
          <p:cNvPr id="27" name="TextBox 27"/>
          <p:cNvSpPr txBox="1"/>
          <p:nvPr/>
        </p:nvSpPr>
        <p:spPr>
          <a:xfrm>
            <a:off x="3582827" y="8856602"/>
            <a:ext cx="451515" cy="119661"/>
          </a:xfrm>
          <a:prstGeom prst="rect">
            <a:avLst/>
          </a:prstGeom>
        </p:spPr>
        <p:txBody>
          <a:bodyPr lIns="0" tIns="0" rIns="0" bIns="0" rtlCol="0" anchor="t">
            <a:spAutoFit/>
          </a:bodyPr>
          <a:lstStyle/>
          <a:p>
            <a:pPr algn="l">
              <a:lnSpc>
                <a:spcPts val="1029"/>
              </a:lnSpc>
            </a:pPr>
            <a:r>
              <a:rPr lang="en-US" sz="735" spc="-3">
                <a:solidFill>
                  <a:srgbClr val="191919"/>
                </a:solidFill>
                <a:latin typeface="IBM Plex Sans"/>
              </a:rPr>
              <a:t>APPROVE</a:t>
            </a:r>
          </a:p>
        </p:txBody>
      </p:sp>
      <p:sp>
        <p:nvSpPr>
          <p:cNvPr id="28" name="TextBox 28"/>
          <p:cNvSpPr txBox="1"/>
          <p:nvPr/>
        </p:nvSpPr>
        <p:spPr>
          <a:xfrm>
            <a:off x="3642126" y="6735753"/>
            <a:ext cx="449736" cy="226855"/>
          </a:xfrm>
          <a:prstGeom prst="rect">
            <a:avLst/>
          </a:prstGeom>
        </p:spPr>
        <p:txBody>
          <a:bodyPr lIns="0" tIns="0" rIns="0" bIns="0" rtlCol="0" anchor="t">
            <a:spAutoFit/>
          </a:bodyPr>
          <a:lstStyle/>
          <a:p>
            <a:pPr algn="ctr">
              <a:lnSpc>
                <a:spcPts val="919"/>
              </a:lnSpc>
            </a:pPr>
            <a:r>
              <a:rPr lang="en-US" sz="735" spc="-3">
                <a:solidFill>
                  <a:srgbClr val="191919"/>
                </a:solidFill>
                <a:latin typeface="IBM Plex Sans"/>
              </a:rPr>
              <a:t>PRINT REPORTS</a:t>
            </a:r>
          </a:p>
        </p:txBody>
      </p:sp>
      <p:sp>
        <p:nvSpPr>
          <p:cNvPr id="29" name="TextBox 29"/>
          <p:cNvSpPr txBox="1"/>
          <p:nvPr/>
        </p:nvSpPr>
        <p:spPr>
          <a:xfrm>
            <a:off x="3642126" y="8127028"/>
            <a:ext cx="449736" cy="119661"/>
          </a:xfrm>
          <a:prstGeom prst="rect">
            <a:avLst/>
          </a:prstGeom>
        </p:spPr>
        <p:txBody>
          <a:bodyPr lIns="0" tIns="0" rIns="0" bIns="0" rtlCol="0" anchor="t">
            <a:spAutoFit/>
          </a:bodyPr>
          <a:lstStyle/>
          <a:p>
            <a:pPr algn="l">
              <a:lnSpc>
                <a:spcPts val="1029"/>
              </a:lnSpc>
            </a:pPr>
            <a:r>
              <a:rPr lang="en-US" sz="735" spc="-3">
                <a:solidFill>
                  <a:srgbClr val="191919"/>
                </a:solidFill>
                <a:latin typeface="IBM Plex Sans"/>
              </a:rPr>
              <a:t>RESTORE</a:t>
            </a:r>
          </a:p>
        </p:txBody>
      </p:sp>
      <p:sp>
        <p:nvSpPr>
          <p:cNvPr id="30" name="TextBox 30"/>
          <p:cNvSpPr txBox="1"/>
          <p:nvPr/>
        </p:nvSpPr>
        <p:spPr>
          <a:xfrm>
            <a:off x="3571173" y="772871"/>
            <a:ext cx="591642" cy="119661"/>
          </a:xfrm>
          <a:prstGeom prst="rect">
            <a:avLst/>
          </a:prstGeom>
        </p:spPr>
        <p:txBody>
          <a:bodyPr lIns="0" tIns="0" rIns="0" bIns="0" rtlCol="0" anchor="t">
            <a:spAutoFit/>
          </a:bodyPr>
          <a:lstStyle/>
          <a:p>
            <a:pPr algn="l">
              <a:lnSpc>
                <a:spcPts val="1029"/>
              </a:lnSpc>
            </a:pPr>
            <a:r>
              <a:rPr lang="en-US" sz="735" spc="-3">
                <a:solidFill>
                  <a:srgbClr val="191919"/>
                </a:solidFill>
                <a:latin typeface="IBM Plex Sans"/>
              </a:rPr>
              <a:t>PRINT TABLE</a:t>
            </a:r>
          </a:p>
        </p:txBody>
      </p:sp>
      <p:sp>
        <p:nvSpPr>
          <p:cNvPr id="31" name="TextBox 31"/>
          <p:cNvSpPr txBox="1"/>
          <p:nvPr/>
        </p:nvSpPr>
        <p:spPr>
          <a:xfrm>
            <a:off x="4760649" y="2553038"/>
            <a:ext cx="197157" cy="119661"/>
          </a:xfrm>
          <a:prstGeom prst="rect">
            <a:avLst/>
          </a:prstGeom>
        </p:spPr>
        <p:txBody>
          <a:bodyPr lIns="0" tIns="0" rIns="0" bIns="0" rtlCol="0" anchor="t">
            <a:spAutoFit/>
          </a:bodyPr>
          <a:lstStyle/>
          <a:p>
            <a:pPr algn="l">
              <a:lnSpc>
                <a:spcPts val="1029"/>
              </a:lnSpc>
            </a:pPr>
            <a:r>
              <a:rPr lang="en-US" sz="735" spc="-3">
                <a:solidFill>
                  <a:srgbClr val="191919"/>
                </a:solidFill>
                <a:latin typeface="IBM Plex Sans"/>
              </a:rPr>
              <a:t>ADD</a:t>
            </a:r>
          </a:p>
        </p:txBody>
      </p:sp>
      <p:sp>
        <p:nvSpPr>
          <p:cNvPr id="32" name="TextBox 32"/>
          <p:cNvSpPr txBox="1"/>
          <p:nvPr/>
        </p:nvSpPr>
        <p:spPr>
          <a:xfrm>
            <a:off x="4752798" y="4099743"/>
            <a:ext cx="212713" cy="119661"/>
          </a:xfrm>
          <a:prstGeom prst="rect">
            <a:avLst/>
          </a:prstGeom>
        </p:spPr>
        <p:txBody>
          <a:bodyPr lIns="0" tIns="0" rIns="0" bIns="0" rtlCol="0" anchor="t">
            <a:spAutoFit/>
          </a:bodyPr>
          <a:lstStyle/>
          <a:p>
            <a:pPr algn="l">
              <a:lnSpc>
                <a:spcPts val="1029"/>
              </a:lnSpc>
            </a:pPr>
            <a:r>
              <a:rPr lang="en-US" sz="735" spc="-3">
                <a:solidFill>
                  <a:srgbClr val="191919"/>
                </a:solidFill>
                <a:latin typeface="IBM Plex Sans"/>
              </a:rPr>
              <a:t>EDIT</a:t>
            </a:r>
          </a:p>
        </p:txBody>
      </p:sp>
      <p:sp>
        <p:nvSpPr>
          <p:cNvPr id="33" name="TextBox 33"/>
          <p:cNvSpPr txBox="1"/>
          <p:nvPr/>
        </p:nvSpPr>
        <p:spPr>
          <a:xfrm>
            <a:off x="4677578" y="5734006"/>
            <a:ext cx="363275" cy="119661"/>
          </a:xfrm>
          <a:prstGeom prst="rect">
            <a:avLst/>
          </a:prstGeom>
        </p:spPr>
        <p:txBody>
          <a:bodyPr lIns="0" tIns="0" rIns="0" bIns="0" rtlCol="0" anchor="t">
            <a:spAutoFit/>
          </a:bodyPr>
          <a:lstStyle/>
          <a:p>
            <a:pPr algn="l">
              <a:lnSpc>
                <a:spcPts val="1029"/>
              </a:lnSpc>
            </a:pPr>
            <a:r>
              <a:rPr lang="en-US" sz="735" spc="-3">
                <a:solidFill>
                  <a:srgbClr val="191919"/>
                </a:solidFill>
                <a:latin typeface="IBM Plex Sans"/>
              </a:rPr>
              <a:t>DELETE</a:t>
            </a:r>
          </a:p>
        </p:txBody>
      </p:sp>
      <p:sp>
        <p:nvSpPr>
          <p:cNvPr id="34" name="TextBox 34"/>
          <p:cNvSpPr txBox="1"/>
          <p:nvPr/>
        </p:nvSpPr>
        <p:spPr>
          <a:xfrm>
            <a:off x="4555178" y="8035186"/>
            <a:ext cx="666374" cy="322394"/>
          </a:xfrm>
          <a:prstGeom prst="rect">
            <a:avLst/>
          </a:prstGeom>
        </p:spPr>
        <p:txBody>
          <a:bodyPr lIns="0" tIns="0" rIns="0" bIns="0" rtlCol="0" anchor="t">
            <a:spAutoFit/>
          </a:bodyPr>
          <a:lstStyle/>
          <a:p>
            <a:pPr algn="ctr">
              <a:lnSpc>
                <a:spcPts val="873"/>
              </a:lnSpc>
            </a:pPr>
            <a:r>
              <a:rPr lang="en-US" sz="735" spc="-3">
                <a:solidFill>
                  <a:srgbClr val="191919"/>
                </a:solidFill>
                <a:latin typeface="IBM Plex Sans"/>
              </a:rPr>
              <a:t>Display "Record restored successfully"</a:t>
            </a:r>
          </a:p>
        </p:txBody>
      </p:sp>
      <p:sp>
        <p:nvSpPr>
          <p:cNvPr id="35" name="TextBox 35"/>
          <p:cNvSpPr txBox="1"/>
          <p:nvPr/>
        </p:nvSpPr>
        <p:spPr>
          <a:xfrm>
            <a:off x="4613550" y="7334774"/>
            <a:ext cx="666325" cy="322394"/>
          </a:xfrm>
          <a:prstGeom prst="rect">
            <a:avLst/>
          </a:prstGeom>
        </p:spPr>
        <p:txBody>
          <a:bodyPr lIns="0" tIns="0" rIns="0" bIns="0" rtlCol="0" anchor="t">
            <a:spAutoFit/>
          </a:bodyPr>
          <a:lstStyle/>
          <a:p>
            <a:pPr algn="ctr">
              <a:lnSpc>
                <a:spcPts val="873"/>
              </a:lnSpc>
            </a:pPr>
            <a:r>
              <a:rPr lang="en-US" sz="735" spc="-3">
                <a:solidFill>
                  <a:srgbClr val="191919"/>
                </a:solidFill>
                <a:latin typeface="IBM Plex Sans"/>
              </a:rPr>
              <a:t>Display "Record deleted successfully"</a:t>
            </a:r>
          </a:p>
        </p:txBody>
      </p:sp>
      <p:sp>
        <p:nvSpPr>
          <p:cNvPr id="36" name="TextBox 36"/>
          <p:cNvSpPr txBox="1"/>
          <p:nvPr/>
        </p:nvSpPr>
        <p:spPr>
          <a:xfrm>
            <a:off x="4561030" y="8807755"/>
            <a:ext cx="713164" cy="226855"/>
          </a:xfrm>
          <a:prstGeom prst="rect">
            <a:avLst/>
          </a:prstGeom>
        </p:spPr>
        <p:txBody>
          <a:bodyPr lIns="0" tIns="0" rIns="0" bIns="0" rtlCol="0" anchor="t">
            <a:spAutoFit/>
          </a:bodyPr>
          <a:lstStyle/>
          <a:p>
            <a:pPr algn="ctr">
              <a:lnSpc>
                <a:spcPts val="919"/>
              </a:lnSpc>
            </a:pPr>
            <a:r>
              <a:rPr lang="en-US" sz="735" spc="-3">
                <a:solidFill>
                  <a:srgbClr val="191919"/>
                </a:solidFill>
                <a:latin typeface="IBM Plex Sans"/>
              </a:rPr>
              <a:t>Display "Request approved."</a:t>
            </a:r>
          </a:p>
        </p:txBody>
      </p:sp>
      <p:sp>
        <p:nvSpPr>
          <p:cNvPr id="37" name="TextBox 37"/>
          <p:cNvSpPr txBox="1"/>
          <p:nvPr/>
        </p:nvSpPr>
        <p:spPr>
          <a:xfrm>
            <a:off x="3182662" y="7818370"/>
            <a:ext cx="288933" cy="85233"/>
          </a:xfrm>
          <a:prstGeom prst="rect">
            <a:avLst/>
          </a:prstGeom>
        </p:spPr>
        <p:txBody>
          <a:bodyPr lIns="0" tIns="0" rIns="0" bIns="0" rtlCol="0" anchor="t">
            <a:spAutoFit/>
          </a:bodyPr>
          <a:lstStyle/>
          <a:p>
            <a:pPr algn="l">
              <a:lnSpc>
                <a:spcPts val="707"/>
              </a:lnSpc>
            </a:pPr>
            <a:r>
              <a:rPr lang="en-US" sz="505" spc="-2">
                <a:solidFill>
                  <a:srgbClr val="000000"/>
                </a:solidFill>
                <a:latin typeface="IBM Plex Sans"/>
              </a:rPr>
              <a:t>OPTIONS</a:t>
            </a:r>
          </a:p>
        </p:txBody>
      </p:sp>
      <p:sp>
        <p:nvSpPr>
          <p:cNvPr id="38" name="TextBox 38"/>
          <p:cNvSpPr txBox="1"/>
          <p:nvPr/>
        </p:nvSpPr>
        <p:spPr>
          <a:xfrm>
            <a:off x="3229354" y="1141266"/>
            <a:ext cx="288933" cy="85233"/>
          </a:xfrm>
          <a:prstGeom prst="rect">
            <a:avLst/>
          </a:prstGeom>
        </p:spPr>
        <p:txBody>
          <a:bodyPr lIns="0" tIns="0" rIns="0" bIns="0" rtlCol="0" anchor="t">
            <a:spAutoFit/>
          </a:bodyPr>
          <a:lstStyle/>
          <a:p>
            <a:pPr algn="l">
              <a:lnSpc>
                <a:spcPts val="707"/>
              </a:lnSpc>
            </a:pPr>
            <a:r>
              <a:rPr lang="en-US" sz="505" spc="-2">
                <a:solidFill>
                  <a:srgbClr val="000000"/>
                </a:solidFill>
                <a:latin typeface="IBM Plex Sans"/>
              </a:rPr>
              <a:t>OPTIONS</a:t>
            </a:r>
          </a:p>
        </p:txBody>
      </p:sp>
      <p:sp>
        <p:nvSpPr>
          <p:cNvPr id="39" name="TextBox 39"/>
          <p:cNvSpPr txBox="1"/>
          <p:nvPr/>
        </p:nvSpPr>
        <p:spPr>
          <a:xfrm>
            <a:off x="8708300" y="2162674"/>
            <a:ext cx="130899" cy="89768"/>
          </a:xfrm>
          <a:prstGeom prst="rect">
            <a:avLst/>
          </a:prstGeom>
        </p:spPr>
        <p:txBody>
          <a:bodyPr wrap="square" lIns="0" tIns="0" rIns="0" bIns="0" rtlCol="0" anchor="t">
            <a:spAutoFit/>
          </a:bodyPr>
          <a:lstStyle/>
          <a:p>
            <a:pPr algn="l">
              <a:lnSpc>
                <a:spcPts val="707"/>
              </a:lnSpc>
            </a:pPr>
            <a:r>
              <a:rPr lang="en-US" sz="505" spc="-2" dirty="0">
                <a:solidFill>
                  <a:srgbClr val="000000"/>
                </a:solidFill>
                <a:latin typeface="IBM Plex Sans"/>
              </a:rPr>
              <a:t>No</a:t>
            </a:r>
          </a:p>
        </p:txBody>
      </p:sp>
      <p:sp>
        <p:nvSpPr>
          <p:cNvPr id="40" name="TextBox 40"/>
          <p:cNvSpPr txBox="1"/>
          <p:nvPr/>
        </p:nvSpPr>
        <p:spPr>
          <a:xfrm>
            <a:off x="8708301" y="3726887"/>
            <a:ext cx="130898" cy="89768"/>
          </a:xfrm>
          <a:prstGeom prst="rect">
            <a:avLst/>
          </a:prstGeom>
        </p:spPr>
        <p:txBody>
          <a:bodyPr wrap="square" lIns="0" tIns="0" rIns="0" bIns="0" rtlCol="0" anchor="t">
            <a:spAutoFit/>
          </a:bodyPr>
          <a:lstStyle/>
          <a:p>
            <a:pPr algn="l">
              <a:lnSpc>
                <a:spcPts val="707"/>
              </a:lnSpc>
            </a:pPr>
            <a:r>
              <a:rPr lang="en-US" sz="505" spc="-2" dirty="0">
                <a:solidFill>
                  <a:srgbClr val="000000"/>
                </a:solidFill>
                <a:latin typeface="IBM Plex Sans"/>
              </a:rPr>
              <a:t>No</a:t>
            </a:r>
          </a:p>
        </p:txBody>
      </p:sp>
      <p:sp>
        <p:nvSpPr>
          <p:cNvPr id="41" name="TextBox 41"/>
          <p:cNvSpPr txBox="1"/>
          <p:nvPr/>
        </p:nvSpPr>
        <p:spPr>
          <a:xfrm>
            <a:off x="9239815" y="2571252"/>
            <a:ext cx="163315" cy="89768"/>
          </a:xfrm>
          <a:prstGeom prst="rect">
            <a:avLst/>
          </a:prstGeom>
        </p:spPr>
        <p:txBody>
          <a:bodyPr wrap="square" lIns="0" tIns="0" rIns="0" bIns="0" rtlCol="0" anchor="t">
            <a:spAutoFit/>
          </a:bodyPr>
          <a:lstStyle/>
          <a:p>
            <a:pPr algn="l">
              <a:lnSpc>
                <a:spcPts val="707"/>
              </a:lnSpc>
            </a:pPr>
            <a:r>
              <a:rPr lang="en-US" sz="505" spc="-2" dirty="0">
                <a:solidFill>
                  <a:srgbClr val="000000"/>
                </a:solidFill>
                <a:latin typeface="IBM Plex Sans"/>
              </a:rPr>
              <a:t>Yes</a:t>
            </a:r>
          </a:p>
        </p:txBody>
      </p:sp>
      <p:sp>
        <p:nvSpPr>
          <p:cNvPr id="42" name="TextBox 42"/>
          <p:cNvSpPr txBox="1"/>
          <p:nvPr/>
        </p:nvSpPr>
        <p:spPr>
          <a:xfrm>
            <a:off x="9245642" y="4112105"/>
            <a:ext cx="169167" cy="91085"/>
          </a:xfrm>
          <a:prstGeom prst="rect">
            <a:avLst/>
          </a:prstGeom>
        </p:spPr>
        <p:txBody>
          <a:bodyPr wrap="square" lIns="0" tIns="0" rIns="0" bIns="0" rtlCol="0" anchor="t">
            <a:spAutoFit/>
          </a:bodyPr>
          <a:lstStyle/>
          <a:p>
            <a:pPr algn="l">
              <a:lnSpc>
                <a:spcPts val="707"/>
              </a:lnSpc>
            </a:pPr>
            <a:r>
              <a:rPr lang="en-US" sz="505" spc="-2" dirty="0">
                <a:solidFill>
                  <a:srgbClr val="000000"/>
                </a:solidFill>
                <a:latin typeface="IBM Plex Sans"/>
              </a:rPr>
              <a:t>Yes</a:t>
            </a:r>
          </a:p>
        </p:txBody>
      </p:sp>
      <p:sp>
        <p:nvSpPr>
          <p:cNvPr id="43" name="TextBox 43"/>
          <p:cNvSpPr txBox="1"/>
          <p:nvPr/>
        </p:nvSpPr>
        <p:spPr>
          <a:xfrm>
            <a:off x="9864324" y="2162674"/>
            <a:ext cx="194076" cy="89768"/>
          </a:xfrm>
          <a:prstGeom prst="rect">
            <a:avLst/>
          </a:prstGeom>
        </p:spPr>
        <p:txBody>
          <a:bodyPr wrap="square" lIns="0" tIns="0" rIns="0" bIns="0" rtlCol="0" anchor="t">
            <a:spAutoFit/>
          </a:bodyPr>
          <a:lstStyle/>
          <a:p>
            <a:pPr algn="l">
              <a:lnSpc>
                <a:spcPts val="707"/>
              </a:lnSpc>
            </a:pPr>
            <a:r>
              <a:rPr lang="en-US" sz="505" spc="-2" dirty="0">
                <a:solidFill>
                  <a:srgbClr val="000000"/>
                </a:solidFill>
                <a:latin typeface="IBM Plex Sans"/>
              </a:rPr>
              <a:t>Yes</a:t>
            </a:r>
          </a:p>
        </p:txBody>
      </p:sp>
      <p:sp>
        <p:nvSpPr>
          <p:cNvPr id="44" name="TextBox 44"/>
          <p:cNvSpPr txBox="1"/>
          <p:nvPr/>
        </p:nvSpPr>
        <p:spPr>
          <a:xfrm>
            <a:off x="9864324" y="3721058"/>
            <a:ext cx="194076" cy="89768"/>
          </a:xfrm>
          <a:prstGeom prst="rect">
            <a:avLst/>
          </a:prstGeom>
        </p:spPr>
        <p:txBody>
          <a:bodyPr wrap="square" lIns="0" tIns="0" rIns="0" bIns="0" rtlCol="0" anchor="t">
            <a:spAutoFit/>
          </a:bodyPr>
          <a:lstStyle/>
          <a:p>
            <a:pPr algn="l">
              <a:lnSpc>
                <a:spcPts val="707"/>
              </a:lnSpc>
            </a:pPr>
            <a:r>
              <a:rPr lang="en-US" sz="505" spc="-2" dirty="0">
                <a:solidFill>
                  <a:srgbClr val="000000"/>
                </a:solidFill>
                <a:latin typeface="IBM Plex Sans"/>
              </a:rPr>
              <a:t>Yes</a:t>
            </a:r>
          </a:p>
        </p:txBody>
      </p:sp>
      <p:sp>
        <p:nvSpPr>
          <p:cNvPr id="45" name="TextBox 45"/>
          <p:cNvSpPr txBox="1"/>
          <p:nvPr/>
        </p:nvSpPr>
        <p:spPr>
          <a:xfrm>
            <a:off x="10400934" y="4123784"/>
            <a:ext cx="168947" cy="89768"/>
          </a:xfrm>
          <a:prstGeom prst="rect">
            <a:avLst/>
          </a:prstGeom>
        </p:spPr>
        <p:txBody>
          <a:bodyPr wrap="square" lIns="0" tIns="0" rIns="0" bIns="0" rtlCol="0" anchor="t">
            <a:spAutoFit/>
          </a:bodyPr>
          <a:lstStyle/>
          <a:p>
            <a:pPr algn="l">
              <a:lnSpc>
                <a:spcPts val="707"/>
              </a:lnSpc>
            </a:pPr>
            <a:r>
              <a:rPr lang="en-US" sz="505" spc="-2" dirty="0">
                <a:solidFill>
                  <a:srgbClr val="000000"/>
                </a:solidFill>
                <a:latin typeface="IBM Plex Sans"/>
              </a:rPr>
              <a:t>No</a:t>
            </a:r>
          </a:p>
        </p:txBody>
      </p:sp>
      <p:sp>
        <p:nvSpPr>
          <p:cNvPr id="46" name="TextBox 46"/>
          <p:cNvSpPr txBox="1"/>
          <p:nvPr/>
        </p:nvSpPr>
        <p:spPr>
          <a:xfrm>
            <a:off x="10412614" y="2582907"/>
            <a:ext cx="157268" cy="89792"/>
          </a:xfrm>
          <a:prstGeom prst="rect">
            <a:avLst/>
          </a:prstGeom>
        </p:spPr>
        <p:txBody>
          <a:bodyPr wrap="square" lIns="0" tIns="0" rIns="0" bIns="0" rtlCol="0" anchor="t">
            <a:spAutoFit/>
          </a:bodyPr>
          <a:lstStyle/>
          <a:p>
            <a:pPr algn="l">
              <a:lnSpc>
                <a:spcPts val="707"/>
              </a:lnSpc>
            </a:pPr>
            <a:r>
              <a:rPr lang="en-US" sz="505" spc="-2" dirty="0">
                <a:solidFill>
                  <a:srgbClr val="000000"/>
                </a:solidFill>
                <a:latin typeface="IBM Plex Sans"/>
              </a:rPr>
              <a:t>No</a:t>
            </a:r>
          </a:p>
        </p:txBody>
      </p:sp>
      <p:sp>
        <p:nvSpPr>
          <p:cNvPr id="47" name="TextBox 47"/>
          <p:cNvSpPr txBox="1"/>
          <p:nvPr/>
        </p:nvSpPr>
        <p:spPr>
          <a:xfrm>
            <a:off x="12951907" y="2162674"/>
            <a:ext cx="154493" cy="89768"/>
          </a:xfrm>
          <a:prstGeom prst="rect">
            <a:avLst/>
          </a:prstGeom>
        </p:spPr>
        <p:txBody>
          <a:bodyPr wrap="square" lIns="0" tIns="0" rIns="0" bIns="0" rtlCol="0" anchor="t">
            <a:spAutoFit/>
          </a:bodyPr>
          <a:lstStyle/>
          <a:p>
            <a:pPr algn="l">
              <a:lnSpc>
                <a:spcPts val="707"/>
              </a:lnSpc>
            </a:pPr>
            <a:r>
              <a:rPr lang="en-US" sz="505" spc="-2" dirty="0">
                <a:solidFill>
                  <a:srgbClr val="000000"/>
                </a:solidFill>
                <a:latin typeface="IBM Plex Sans"/>
              </a:rPr>
              <a:t>Yes</a:t>
            </a:r>
          </a:p>
        </p:txBody>
      </p:sp>
      <p:sp>
        <p:nvSpPr>
          <p:cNvPr id="48" name="TextBox 48"/>
          <p:cNvSpPr txBox="1"/>
          <p:nvPr/>
        </p:nvSpPr>
        <p:spPr>
          <a:xfrm>
            <a:off x="12951907" y="3715231"/>
            <a:ext cx="154493" cy="89768"/>
          </a:xfrm>
          <a:prstGeom prst="rect">
            <a:avLst/>
          </a:prstGeom>
        </p:spPr>
        <p:txBody>
          <a:bodyPr wrap="square" lIns="0" tIns="0" rIns="0" bIns="0" rtlCol="0" anchor="t">
            <a:spAutoFit/>
          </a:bodyPr>
          <a:lstStyle/>
          <a:p>
            <a:pPr algn="l">
              <a:lnSpc>
                <a:spcPts val="707"/>
              </a:lnSpc>
            </a:pPr>
            <a:r>
              <a:rPr lang="en-US" sz="505" spc="-2" dirty="0">
                <a:solidFill>
                  <a:srgbClr val="000000"/>
                </a:solidFill>
                <a:latin typeface="IBM Plex Sans"/>
              </a:rPr>
              <a:t>Yes</a:t>
            </a:r>
          </a:p>
        </p:txBody>
      </p:sp>
      <p:sp>
        <p:nvSpPr>
          <p:cNvPr id="49" name="TextBox 49"/>
          <p:cNvSpPr txBox="1"/>
          <p:nvPr/>
        </p:nvSpPr>
        <p:spPr>
          <a:xfrm>
            <a:off x="13546865" y="2571252"/>
            <a:ext cx="183966" cy="89768"/>
          </a:xfrm>
          <a:prstGeom prst="rect">
            <a:avLst/>
          </a:prstGeom>
        </p:spPr>
        <p:txBody>
          <a:bodyPr wrap="square" lIns="0" tIns="0" rIns="0" bIns="0" rtlCol="0" anchor="t">
            <a:spAutoFit/>
          </a:bodyPr>
          <a:lstStyle/>
          <a:p>
            <a:pPr algn="l">
              <a:lnSpc>
                <a:spcPts val="707"/>
              </a:lnSpc>
            </a:pPr>
            <a:r>
              <a:rPr lang="en-US" sz="505" spc="-2" dirty="0">
                <a:solidFill>
                  <a:srgbClr val="000000"/>
                </a:solidFill>
                <a:latin typeface="IBM Plex Sans"/>
              </a:rPr>
              <a:t>No</a:t>
            </a:r>
          </a:p>
        </p:txBody>
      </p:sp>
      <p:sp>
        <p:nvSpPr>
          <p:cNvPr id="50" name="TextBox 50"/>
          <p:cNvSpPr txBox="1"/>
          <p:nvPr/>
        </p:nvSpPr>
        <p:spPr>
          <a:xfrm>
            <a:off x="13546864" y="4117957"/>
            <a:ext cx="121311" cy="89768"/>
          </a:xfrm>
          <a:prstGeom prst="rect">
            <a:avLst/>
          </a:prstGeom>
        </p:spPr>
        <p:txBody>
          <a:bodyPr wrap="square" lIns="0" tIns="0" rIns="0" bIns="0" rtlCol="0" anchor="t">
            <a:spAutoFit/>
          </a:bodyPr>
          <a:lstStyle/>
          <a:p>
            <a:pPr algn="l">
              <a:lnSpc>
                <a:spcPts val="707"/>
              </a:lnSpc>
            </a:pPr>
            <a:r>
              <a:rPr lang="en-US" sz="505" spc="-2" dirty="0">
                <a:solidFill>
                  <a:srgbClr val="000000"/>
                </a:solidFill>
                <a:latin typeface="IBM Plex Sans"/>
              </a:rPr>
              <a:t>No</a:t>
            </a:r>
          </a:p>
        </p:txBody>
      </p:sp>
      <p:sp>
        <p:nvSpPr>
          <p:cNvPr id="51" name="TextBox 51"/>
          <p:cNvSpPr txBox="1"/>
          <p:nvPr/>
        </p:nvSpPr>
        <p:spPr>
          <a:xfrm>
            <a:off x="15151940" y="3662688"/>
            <a:ext cx="110965" cy="89768"/>
          </a:xfrm>
          <a:prstGeom prst="rect">
            <a:avLst/>
          </a:prstGeom>
        </p:spPr>
        <p:txBody>
          <a:bodyPr wrap="square" lIns="0" tIns="0" rIns="0" bIns="0" rtlCol="0" anchor="t">
            <a:spAutoFit/>
          </a:bodyPr>
          <a:lstStyle/>
          <a:p>
            <a:pPr algn="l">
              <a:lnSpc>
                <a:spcPts val="707"/>
              </a:lnSpc>
            </a:pPr>
            <a:r>
              <a:rPr lang="en-US" sz="505" spc="-2" dirty="0">
                <a:solidFill>
                  <a:srgbClr val="000000"/>
                </a:solidFill>
                <a:latin typeface="IBM Plex Sans"/>
              </a:rPr>
              <a:t>No</a:t>
            </a:r>
          </a:p>
        </p:txBody>
      </p:sp>
      <p:sp>
        <p:nvSpPr>
          <p:cNvPr id="52" name="TextBox 52"/>
          <p:cNvSpPr txBox="1"/>
          <p:nvPr/>
        </p:nvSpPr>
        <p:spPr>
          <a:xfrm>
            <a:off x="15186978" y="2139340"/>
            <a:ext cx="205421" cy="91453"/>
          </a:xfrm>
          <a:prstGeom prst="rect">
            <a:avLst/>
          </a:prstGeom>
        </p:spPr>
        <p:txBody>
          <a:bodyPr wrap="square" lIns="0" tIns="0" rIns="0" bIns="0" rtlCol="0" anchor="t">
            <a:spAutoFit/>
          </a:bodyPr>
          <a:lstStyle/>
          <a:p>
            <a:pPr algn="l">
              <a:lnSpc>
                <a:spcPts val="707"/>
              </a:lnSpc>
            </a:pPr>
            <a:r>
              <a:rPr lang="en-US" sz="505" spc="-2" dirty="0">
                <a:solidFill>
                  <a:srgbClr val="000000"/>
                </a:solidFill>
                <a:latin typeface="IBM Plex Sans"/>
              </a:rPr>
              <a:t>No</a:t>
            </a:r>
          </a:p>
        </p:txBody>
      </p:sp>
      <p:sp>
        <p:nvSpPr>
          <p:cNvPr id="53" name="TextBox 53"/>
          <p:cNvSpPr txBox="1"/>
          <p:nvPr/>
        </p:nvSpPr>
        <p:spPr>
          <a:xfrm>
            <a:off x="15158159" y="4514831"/>
            <a:ext cx="234240" cy="89768"/>
          </a:xfrm>
          <a:prstGeom prst="rect">
            <a:avLst/>
          </a:prstGeom>
        </p:spPr>
        <p:txBody>
          <a:bodyPr wrap="square" lIns="0" tIns="0" rIns="0" bIns="0" rtlCol="0" anchor="t">
            <a:spAutoFit/>
          </a:bodyPr>
          <a:lstStyle/>
          <a:p>
            <a:pPr algn="l">
              <a:lnSpc>
                <a:spcPts val="707"/>
              </a:lnSpc>
            </a:pPr>
            <a:r>
              <a:rPr lang="en-US" sz="505" spc="-2" dirty="0">
                <a:solidFill>
                  <a:srgbClr val="000000"/>
                </a:solidFill>
                <a:latin typeface="IBM Plex Sans"/>
              </a:rPr>
              <a:t>Yes</a:t>
            </a:r>
          </a:p>
        </p:txBody>
      </p:sp>
      <p:sp>
        <p:nvSpPr>
          <p:cNvPr id="54" name="TextBox 54"/>
          <p:cNvSpPr txBox="1"/>
          <p:nvPr/>
        </p:nvSpPr>
        <p:spPr>
          <a:xfrm>
            <a:off x="15735976" y="2571252"/>
            <a:ext cx="189824" cy="89768"/>
          </a:xfrm>
          <a:prstGeom prst="rect">
            <a:avLst/>
          </a:prstGeom>
        </p:spPr>
        <p:txBody>
          <a:bodyPr wrap="square" lIns="0" tIns="0" rIns="0" bIns="0" rtlCol="0" anchor="t">
            <a:spAutoFit/>
          </a:bodyPr>
          <a:lstStyle/>
          <a:p>
            <a:pPr algn="l">
              <a:lnSpc>
                <a:spcPts val="707"/>
              </a:lnSpc>
            </a:pPr>
            <a:r>
              <a:rPr lang="en-US" sz="505" spc="-2" dirty="0">
                <a:solidFill>
                  <a:srgbClr val="000000"/>
                </a:solidFill>
                <a:latin typeface="IBM Plex Sans"/>
              </a:rPr>
              <a:t>Yes</a:t>
            </a:r>
          </a:p>
        </p:txBody>
      </p:sp>
      <p:sp>
        <p:nvSpPr>
          <p:cNvPr id="55" name="TextBox 55"/>
          <p:cNvSpPr txBox="1"/>
          <p:nvPr/>
        </p:nvSpPr>
        <p:spPr>
          <a:xfrm>
            <a:off x="2607307" y="7818670"/>
            <a:ext cx="359740" cy="232325"/>
          </a:xfrm>
          <a:prstGeom prst="rect">
            <a:avLst/>
          </a:prstGeom>
        </p:spPr>
        <p:txBody>
          <a:bodyPr lIns="0" tIns="0" rIns="0" bIns="0" rtlCol="0" anchor="t">
            <a:spAutoFit/>
          </a:bodyPr>
          <a:lstStyle/>
          <a:p>
            <a:pPr algn="ctr">
              <a:lnSpc>
                <a:spcPts val="965"/>
              </a:lnSpc>
            </a:pPr>
            <a:r>
              <a:rPr lang="en-US" sz="796" spc="-3">
                <a:solidFill>
                  <a:srgbClr val="191919"/>
                </a:solidFill>
                <a:latin typeface="IBM Plex Sans"/>
              </a:rPr>
              <a:t>Display Table</a:t>
            </a:r>
          </a:p>
        </p:txBody>
      </p:sp>
      <p:sp>
        <p:nvSpPr>
          <p:cNvPr id="56" name="TextBox 56"/>
          <p:cNvSpPr txBox="1"/>
          <p:nvPr/>
        </p:nvSpPr>
        <p:spPr>
          <a:xfrm>
            <a:off x="2607307" y="8810892"/>
            <a:ext cx="359740" cy="232325"/>
          </a:xfrm>
          <a:prstGeom prst="rect">
            <a:avLst/>
          </a:prstGeom>
        </p:spPr>
        <p:txBody>
          <a:bodyPr lIns="0" tIns="0" rIns="0" bIns="0" rtlCol="0" anchor="t">
            <a:spAutoFit/>
          </a:bodyPr>
          <a:lstStyle/>
          <a:p>
            <a:pPr algn="ctr">
              <a:lnSpc>
                <a:spcPts val="965"/>
              </a:lnSpc>
            </a:pPr>
            <a:r>
              <a:rPr lang="en-US" sz="796" spc="-3">
                <a:solidFill>
                  <a:srgbClr val="191919"/>
                </a:solidFill>
                <a:latin typeface="IBM Plex Sans"/>
              </a:rPr>
              <a:t>Display Table</a:t>
            </a:r>
          </a:p>
        </p:txBody>
      </p:sp>
      <p:sp>
        <p:nvSpPr>
          <p:cNvPr id="57" name="TextBox 57"/>
          <p:cNvSpPr txBox="1"/>
          <p:nvPr/>
        </p:nvSpPr>
        <p:spPr>
          <a:xfrm>
            <a:off x="2694841" y="6738890"/>
            <a:ext cx="359740" cy="232325"/>
          </a:xfrm>
          <a:prstGeom prst="rect">
            <a:avLst/>
          </a:prstGeom>
        </p:spPr>
        <p:txBody>
          <a:bodyPr lIns="0" tIns="0" rIns="0" bIns="0" rtlCol="0" anchor="t">
            <a:spAutoFit/>
          </a:bodyPr>
          <a:lstStyle/>
          <a:p>
            <a:pPr algn="ctr">
              <a:lnSpc>
                <a:spcPts val="965"/>
              </a:lnSpc>
            </a:pPr>
            <a:r>
              <a:rPr lang="en-US" sz="796" spc="-3">
                <a:solidFill>
                  <a:srgbClr val="191919"/>
                </a:solidFill>
                <a:latin typeface="IBM Plex Sans"/>
              </a:rPr>
              <a:t>Display Table</a:t>
            </a:r>
          </a:p>
        </p:txBody>
      </p:sp>
      <p:sp>
        <p:nvSpPr>
          <p:cNvPr id="58" name="TextBox 58"/>
          <p:cNvSpPr txBox="1"/>
          <p:nvPr/>
        </p:nvSpPr>
        <p:spPr>
          <a:xfrm>
            <a:off x="2724026" y="1077367"/>
            <a:ext cx="359740" cy="232325"/>
          </a:xfrm>
          <a:prstGeom prst="rect">
            <a:avLst/>
          </a:prstGeom>
        </p:spPr>
        <p:txBody>
          <a:bodyPr lIns="0" tIns="0" rIns="0" bIns="0" rtlCol="0" anchor="t">
            <a:spAutoFit/>
          </a:bodyPr>
          <a:lstStyle/>
          <a:p>
            <a:pPr algn="ctr">
              <a:lnSpc>
                <a:spcPts val="965"/>
              </a:lnSpc>
            </a:pPr>
            <a:r>
              <a:rPr lang="en-US" sz="796" spc="-3">
                <a:solidFill>
                  <a:srgbClr val="191919"/>
                </a:solidFill>
                <a:latin typeface="IBM Plex Sans"/>
              </a:rPr>
              <a:t>Display Table</a:t>
            </a:r>
          </a:p>
        </p:txBody>
      </p:sp>
      <p:sp>
        <p:nvSpPr>
          <p:cNvPr id="59" name="TextBox 59"/>
          <p:cNvSpPr txBox="1"/>
          <p:nvPr/>
        </p:nvSpPr>
        <p:spPr>
          <a:xfrm>
            <a:off x="2724026" y="4054033"/>
            <a:ext cx="359740" cy="232325"/>
          </a:xfrm>
          <a:prstGeom prst="rect">
            <a:avLst/>
          </a:prstGeom>
        </p:spPr>
        <p:txBody>
          <a:bodyPr lIns="0" tIns="0" rIns="0" bIns="0" rtlCol="0" anchor="t">
            <a:spAutoFit/>
          </a:bodyPr>
          <a:lstStyle/>
          <a:p>
            <a:pPr algn="ctr">
              <a:lnSpc>
                <a:spcPts val="965"/>
              </a:lnSpc>
            </a:pPr>
            <a:r>
              <a:rPr lang="en-US" sz="796" spc="-3">
                <a:solidFill>
                  <a:srgbClr val="191919"/>
                </a:solidFill>
                <a:latin typeface="IBM Plex Sans"/>
              </a:rPr>
              <a:t>Display Table</a:t>
            </a:r>
          </a:p>
        </p:txBody>
      </p:sp>
      <p:sp>
        <p:nvSpPr>
          <p:cNvPr id="60" name="TextBox 60"/>
          <p:cNvSpPr txBox="1"/>
          <p:nvPr/>
        </p:nvSpPr>
        <p:spPr>
          <a:xfrm>
            <a:off x="2556009" y="9546634"/>
            <a:ext cx="771119" cy="256480"/>
          </a:xfrm>
          <a:prstGeom prst="rect">
            <a:avLst/>
          </a:prstGeom>
        </p:spPr>
        <p:txBody>
          <a:bodyPr wrap="square" lIns="0" tIns="0" rIns="0" bIns="0" rtlCol="0" anchor="t">
            <a:spAutoFit/>
          </a:bodyPr>
          <a:lstStyle/>
          <a:p>
            <a:pPr algn="ctr">
              <a:lnSpc>
                <a:spcPts val="965"/>
              </a:lnSpc>
            </a:pPr>
            <a:r>
              <a:rPr lang="en-US" sz="796" spc="-3" dirty="0">
                <a:solidFill>
                  <a:srgbClr val="191919"/>
                </a:solidFill>
                <a:latin typeface="IBM Plex Sans"/>
              </a:rPr>
              <a:t>Display “Logout Successful!”</a:t>
            </a:r>
          </a:p>
        </p:txBody>
      </p:sp>
      <p:sp>
        <p:nvSpPr>
          <p:cNvPr id="61" name="TextBox 61"/>
          <p:cNvSpPr txBox="1"/>
          <p:nvPr/>
        </p:nvSpPr>
        <p:spPr>
          <a:xfrm>
            <a:off x="4737657" y="6738890"/>
            <a:ext cx="359740" cy="232325"/>
          </a:xfrm>
          <a:prstGeom prst="rect">
            <a:avLst/>
          </a:prstGeom>
        </p:spPr>
        <p:txBody>
          <a:bodyPr lIns="0" tIns="0" rIns="0" bIns="0" rtlCol="0" anchor="t">
            <a:spAutoFit/>
          </a:bodyPr>
          <a:lstStyle/>
          <a:p>
            <a:pPr algn="ctr">
              <a:lnSpc>
                <a:spcPts val="965"/>
              </a:lnSpc>
            </a:pPr>
            <a:r>
              <a:rPr lang="en-US" sz="796" spc="-3">
                <a:solidFill>
                  <a:srgbClr val="191919"/>
                </a:solidFill>
                <a:latin typeface="IBM Plex Sans"/>
              </a:rPr>
              <a:t>Display PRINT</a:t>
            </a:r>
          </a:p>
        </p:txBody>
      </p:sp>
      <p:sp>
        <p:nvSpPr>
          <p:cNvPr id="62" name="TextBox 62"/>
          <p:cNvSpPr txBox="1"/>
          <p:nvPr/>
        </p:nvSpPr>
        <p:spPr>
          <a:xfrm>
            <a:off x="4677578" y="1362032"/>
            <a:ext cx="512886" cy="256480"/>
          </a:xfrm>
          <a:prstGeom prst="rect">
            <a:avLst/>
          </a:prstGeom>
        </p:spPr>
        <p:txBody>
          <a:bodyPr wrap="square" lIns="0" tIns="0" rIns="0" bIns="0" rtlCol="0" anchor="t">
            <a:spAutoFit/>
          </a:bodyPr>
          <a:lstStyle/>
          <a:p>
            <a:pPr algn="ctr">
              <a:lnSpc>
                <a:spcPts val="965"/>
              </a:lnSpc>
            </a:pPr>
            <a:r>
              <a:rPr lang="en-US" sz="796" spc="-3" dirty="0">
                <a:solidFill>
                  <a:srgbClr val="191919"/>
                </a:solidFill>
                <a:latin typeface="IBM Plex Sans"/>
              </a:rPr>
              <a:t>Display Print Table</a:t>
            </a:r>
          </a:p>
        </p:txBody>
      </p:sp>
      <p:sp>
        <p:nvSpPr>
          <p:cNvPr id="63" name="TextBox 63"/>
          <p:cNvSpPr txBox="1"/>
          <p:nvPr/>
        </p:nvSpPr>
        <p:spPr>
          <a:xfrm>
            <a:off x="4752798" y="727534"/>
            <a:ext cx="507157" cy="256480"/>
          </a:xfrm>
          <a:prstGeom prst="rect">
            <a:avLst/>
          </a:prstGeom>
        </p:spPr>
        <p:txBody>
          <a:bodyPr wrap="square" lIns="0" tIns="0" rIns="0" bIns="0" rtlCol="0" anchor="t">
            <a:spAutoFit/>
          </a:bodyPr>
          <a:lstStyle/>
          <a:p>
            <a:pPr algn="ctr">
              <a:lnSpc>
                <a:spcPts val="965"/>
              </a:lnSpc>
            </a:pPr>
            <a:r>
              <a:rPr lang="en-US" sz="796" spc="-3" dirty="0">
                <a:solidFill>
                  <a:srgbClr val="191919"/>
                </a:solidFill>
                <a:latin typeface="IBM Plex Sans"/>
              </a:rPr>
              <a:t>Display Print Table</a:t>
            </a:r>
          </a:p>
        </p:txBody>
      </p:sp>
      <p:sp>
        <p:nvSpPr>
          <p:cNvPr id="64" name="TextBox 64"/>
          <p:cNvSpPr txBox="1"/>
          <p:nvPr/>
        </p:nvSpPr>
        <p:spPr>
          <a:xfrm>
            <a:off x="5637017" y="2503249"/>
            <a:ext cx="545559" cy="256480"/>
          </a:xfrm>
          <a:prstGeom prst="rect">
            <a:avLst/>
          </a:prstGeom>
        </p:spPr>
        <p:txBody>
          <a:bodyPr wrap="square" lIns="0" tIns="0" rIns="0" bIns="0" rtlCol="0" anchor="t">
            <a:spAutoFit/>
          </a:bodyPr>
          <a:lstStyle/>
          <a:p>
            <a:pPr algn="ctr">
              <a:lnSpc>
                <a:spcPts val="965"/>
              </a:lnSpc>
            </a:pPr>
            <a:r>
              <a:rPr lang="en-US" sz="796" spc="-3" dirty="0">
                <a:solidFill>
                  <a:srgbClr val="191919"/>
                </a:solidFill>
                <a:latin typeface="IBM Plex Sans"/>
              </a:rPr>
              <a:t>Enter First Name</a:t>
            </a:r>
          </a:p>
        </p:txBody>
      </p:sp>
      <p:sp>
        <p:nvSpPr>
          <p:cNvPr id="65" name="TextBox 65"/>
          <p:cNvSpPr txBox="1"/>
          <p:nvPr/>
        </p:nvSpPr>
        <p:spPr>
          <a:xfrm>
            <a:off x="5676554" y="4054033"/>
            <a:ext cx="468774" cy="256480"/>
          </a:xfrm>
          <a:prstGeom prst="rect">
            <a:avLst/>
          </a:prstGeom>
        </p:spPr>
        <p:txBody>
          <a:bodyPr wrap="square" lIns="0" tIns="0" rIns="0" bIns="0" rtlCol="0" anchor="t">
            <a:spAutoFit/>
          </a:bodyPr>
          <a:lstStyle/>
          <a:p>
            <a:pPr algn="ctr">
              <a:lnSpc>
                <a:spcPts val="965"/>
              </a:lnSpc>
            </a:pPr>
            <a:r>
              <a:rPr lang="en-US" sz="796" spc="-3" dirty="0">
                <a:solidFill>
                  <a:srgbClr val="191919"/>
                </a:solidFill>
                <a:latin typeface="IBM Plex Sans"/>
              </a:rPr>
              <a:t>Enter First Name</a:t>
            </a:r>
          </a:p>
        </p:txBody>
      </p:sp>
      <p:sp>
        <p:nvSpPr>
          <p:cNvPr id="66" name="TextBox 66"/>
          <p:cNvSpPr txBox="1"/>
          <p:nvPr/>
        </p:nvSpPr>
        <p:spPr>
          <a:xfrm>
            <a:off x="5737531" y="5676832"/>
            <a:ext cx="551101" cy="230832"/>
          </a:xfrm>
          <a:prstGeom prst="rect">
            <a:avLst/>
          </a:prstGeom>
        </p:spPr>
        <p:txBody>
          <a:bodyPr wrap="square" lIns="0" tIns="0" rIns="0" bIns="0" rtlCol="0" anchor="t">
            <a:spAutoFit/>
          </a:bodyPr>
          <a:lstStyle/>
          <a:p>
            <a:pPr algn="ctr">
              <a:lnSpc>
                <a:spcPts val="643"/>
              </a:lnSpc>
            </a:pPr>
            <a:r>
              <a:rPr lang="en-US" sz="796" spc="-3" dirty="0">
                <a:solidFill>
                  <a:srgbClr val="191919"/>
                </a:solidFill>
                <a:latin typeface="IBM Plex Sans"/>
              </a:rPr>
              <a:t>Transform Information to Archive</a:t>
            </a:r>
          </a:p>
        </p:txBody>
      </p:sp>
      <p:sp>
        <p:nvSpPr>
          <p:cNvPr id="67" name="TextBox 67"/>
          <p:cNvSpPr txBox="1"/>
          <p:nvPr/>
        </p:nvSpPr>
        <p:spPr>
          <a:xfrm>
            <a:off x="6671507" y="2507328"/>
            <a:ext cx="461049" cy="232325"/>
          </a:xfrm>
          <a:prstGeom prst="rect">
            <a:avLst/>
          </a:prstGeom>
        </p:spPr>
        <p:txBody>
          <a:bodyPr lIns="0" tIns="0" rIns="0" bIns="0" rtlCol="0" anchor="t">
            <a:spAutoFit/>
          </a:bodyPr>
          <a:lstStyle/>
          <a:p>
            <a:pPr algn="ctr">
              <a:lnSpc>
                <a:spcPts val="965"/>
              </a:lnSpc>
            </a:pPr>
            <a:r>
              <a:rPr lang="en-US" sz="796" spc="-3">
                <a:solidFill>
                  <a:srgbClr val="191919"/>
                </a:solidFill>
                <a:latin typeface="IBM Plex Sans"/>
              </a:rPr>
              <a:t>Enter Last Name</a:t>
            </a:r>
          </a:p>
        </p:txBody>
      </p:sp>
      <p:sp>
        <p:nvSpPr>
          <p:cNvPr id="68" name="TextBox 68"/>
          <p:cNvSpPr txBox="1"/>
          <p:nvPr/>
        </p:nvSpPr>
        <p:spPr>
          <a:xfrm>
            <a:off x="6671507" y="4054033"/>
            <a:ext cx="461049" cy="232325"/>
          </a:xfrm>
          <a:prstGeom prst="rect">
            <a:avLst/>
          </a:prstGeom>
        </p:spPr>
        <p:txBody>
          <a:bodyPr lIns="0" tIns="0" rIns="0" bIns="0" rtlCol="0" anchor="t">
            <a:spAutoFit/>
          </a:bodyPr>
          <a:lstStyle/>
          <a:p>
            <a:pPr algn="ctr">
              <a:lnSpc>
                <a:spcPts val="965"/>
              </a:lnSpc>
            </a:pPr>
            <a:r>
              <a:rPr lang="en-US" sz="796" spc="-3">
                <a:solidFill>
                  <a:srgbClr val="191919"/>
                </a:solidFill>
                <a:latin typeface="IBM Plex Sans"/>
              </a:rPr>
              <a:t>Enter Last Name</a:t>
            </a:r>
          </a:p>
        </p:txBody>
      </p:sp>
      <p:sp>
        <p:nvSpPr>
          <p:cNvPr id="69" name="TextBox 69"/>
          <p:cNvSpPr txBox="1"/>
          <p:nvPr/>
        </p:nvSpPr>
        <p:spPr>
          <a:xfrm>
            <a:off x="6925051" y="5684162"/>
            <a:ext cx="710890" cy="256480"/>
          </a:xfrm>
          <a:prstGeom prst="rect">
            <a:avLst/>
          </a:prstGeom>
        </p:spPr>
        <p:txBody>
          <a:bodyPr wrap="square" lIns="0" tIns="0" rIns="0" bIns="0" rtlCol="0" anchor="t">
            <a:spAutoFit/>
          </a:bodyPr>
          <a:lstStyle/>
          <a:p>
            <a:pPr algn="ctr">
              <a:lnSpc>
                <a:spcPts val="965"/>
              </a:lnSpc>
            </a:pPr>
            <a:r>
              <a:rPr lang="en-US" sz="796" spc="-3" dirty="0">
                <a:solidFill>
                  <a:srgbClr val="191919"/>
                </a:solidFill>
                <a:latin typeface="IBM Plex Sans"/>
              </a:rPr>
              <a:t>Display Updated Table</a:t>
            </a:r>
          </a:p>
        </p:txBody>
      </p:sp>
      <p:sp>
        <p:nvSpPr>
          <p:cNvPr id="70" name="TextBox 70"/>
          <p:cNvSpPr txBox="1"/>
          <p:nvPr/>
        </p:nvSpPr>
        <p:spPr>
          <a:xfrm>
            <a:off x="7574440" y="2546650"/>
            <a:ext cx="522786" cy="128804"/>
          </a:xfrm>
          <a:prstGeom prst="rect">
            <a:avLst/>
          </a:prstGeom>
        </p:spPr>
        <p:txBody>
          <a:bodyPr lIns="0" tIns="0" rIns="0" bIns="0" rtlCol="0" anchor="t">
            <a:spAutoFit/>
          </a:bodyPr>
          <a:lstStyle/>
          <a:p>
            <a:pPr algn="l">
              <a:lnSpc>
                <a:spcPts val="1115"/>
              </a:lnSpc>
            </a:pPr>
            <a:r>
              <a:rPr lang="en-US" sz="796" spc="-3">
                <a:solidFill>
                  <a:srgbClr val="191919"/>
                </a:solidFill>
                <a:latin typeface="IBM Plex Sans"/>
              </a:rPr>
              <a:t>Enter Email</a:t>
            </a:r>
          </a:p>
        </p:txBody>
      </p:sp>
      <p:sp>
        <p:nvSpPr>
          <p:cNvPr id="71" name="TextBox 71"/>
          <p:cNvSpPr txBox="1"/>
          <p:nvPr/>
        </p:nvSpPr>
        <p:spPr>
          <a:xfrm>
            <a:off x="7574440" y="4093355"/>
            <a:ext cx="522786" cy="128804"/>
          </a:xfrm>
          <a:prstGeom prst="rect">
            <a:avLst/>
          </a:prstGeom>
        </p:spPr>
        <p:txBody>
          <a:bodyPr lIns="0" tIns="0" rIns="0" bIns="0" rtlCol="0" anchor="t">
            <a:spAutoFit/>
          </a:bodyPr>
          <a:lstStyle/>
          <a:p>
            <a:pPr algn="l">
              <a:lnSpc>
                <a:spcPts val="1115"/>
              </a:lnSpc>
            </a:pPr>
            <a:r>
              <a:rPr lang="en-US" sz="796" spc="-3">
                <a:solidFill>
                  <a:srgbClr val="191919"/>
                </a:solidFill>
                <a:latin typeface="IBM Plex Sans"/>
              </a:rPr>
              <a:t>Enter Email</a:t>
            </a:r>
          </a:p>
        </p:txBody>
      </p:sp>
      <p:sp>
        <p:nvSpPr>
          <p:cNvPr id="72" name="TextBox 72"/>
          <p:cNvSpPr txBox="1"/>
          <p:nvPr/>
        </p:nvSpPr>
        <p:spPr>
          <a:xfrm>
            <a:off x="8546620" y="2507328"/>
            <a:ext cx="387804" cy="232325"/>
          </a:xfrm>
          <a:prstGeom prst="rect">
            <a:avLst/>
          </a:prstGeom>
        </p:spPr>
        <p:txBody>
          <a:bodyPr lIns="0" tIns="0" rIns="0" bIns="0" rtlCol="0" anchor="t">
            <a:spAutoFit/>
          </a:bodyPr>
          <a:lstStyle/>
          <a:p>
            <a:pPr algn="ctr">
              <a:lnSpc>
                <a:spcPts val="965"/>
              </a:lnSpc>
            </a:pPr>
            <a:r>
              <a:rPr lang="en-US" sz="796" spc="-3">
                <a:solidFill>
                  <a:srgbClr val="191919"/>
                </a:solidFill>
                <a:latin typeface="IBM Plex Sans"/>
              </a:rPr>
              <a:t>Is Email valid?</a:t>
            </a:r>
          </a:p>
        </p:txBody>
      </p:sp>
      <p:sp>
        <p:nvSpPr>
          <p:cNvPr id="73" name="TextBox 73"/>
          <p:cNvSpPr txBox="1"/>
          <p:nvPr/>
        </p:nvSpPr>
        <p:spPr>
          <a:xfrm>
            <a:off x="8546620" y="4054033"/>
            <a:ext cx="387804" cy="232325"/>
          </a:xfrm>
          <a:prstGeom prst="rect">
            <a:avLst/>
          </a:prstGeom>
        </p:spPr>
        <p:txBody>
          <a:bodyPr lIns="0" tIns="0" rIns="0" bIns="0" rtlCol="0" anchor="t">
            <a:spAutoFit/>
          </a:bodyPr>
          <a:lstStyle/>
          <a:p>
            <a:pPr algn="ctr">
              <a:lnSpc>
                <a:spcPts val="965"/>
              </a:lnSpc>
            </a:pPr>
            <a:r>
              <a:rPr lang="en-US" sz="796" spc="-3">
                <a:solidFill>
                  <a:srgbClr val="191919"/>
                </a:solidFill>
                <a:latin typeface="IBM Plex Sans"/>
              </a:rPr>
              <a:t>Is Email valid?</a:t>
            </a:r>
          </a:p>
        </p:txBody>
      </p:sp>
      <p:sp>
        <p:nvSpPr>
          <p:cNvPr id="74" name="TextBox 74"/>
          <p:cNvSpPr txBox="1"/>
          <p:nvPr/>
        </p:nvSpPr>
        <p:spPr>
          <a:xfrm>
            <a:off x="8367294" y="1806941"/>
            <a:ext cx="746406" cy="256480"/>
          </a:xfrm>
          <a:prstGeom prst="rect">
            <a:avLst/>
          </a:prstGeom>
        </p:spPr>
        <p:txBody>
          <a:bodyPr wrap="square" lIns="0" tIns="0" rIns="0" bIns="0" rtlCol="0" anchor="t">
            <a:spAutoFit/>
          </a:bodyPr>
          <a:lstStyle/>
          <a:p>
            <a:pPr algn="ctr">
              <a:lnSpc>
                <a:spcPts val="965"/>
              </a:lnSpc>
            </a:pPr>
            <a:r>
              <a:rPr lang="en-US" sz="796" spc="-3" dirty="0">
                <a:solidFill>
                  <a:srgbClr val="191919"/>
                </a:solidFill>
                <a:latin typeface="IBM Plex Sans"/>
              </a:rPr>
              <a:t>Display “Invalid email format!”</a:t>
            </a:r>
          </a:p>
        </p:txBody>
      </p:sp>
      <p:sp>
        <p:nvSpPr>
          <p:cNvPr id="75" name="TextBox 75"/>
          <p:cNvSpPr txBox="1"/>
          <p:nvPr/>
        </p:nvSpPr>
        <p:spPr>
          <a:xfrm>
            <a:off x="8376134" y="3326425"/>
            <a:ext cx="746406" cy="256480"/>
          </a:xfrm>
          <a:prstGeom prst="rect">
            <a:avLst/>
          </a:prstGeom>
        </p:spPr>
        <p:txBody>
          <a:bodyPr wrap="square" lIns="0" tIns="0" rIns="0" bIns="0" rtlCol="0" anchor="t">
            <a:spAutoFit/>
          </a:bodyPr>
          <a:lstStyle/>
          <a:p>
            <a:pPr algn="ctr">
              <a:lnSpc>
                <a:spcPts val="965"/>
              </a:lnSpc>
            </a:pPr>
            <a:r>
              <a:rPr lang="en-US" sz="796" spc="-3" dirty="0">
                <a:solidFill>
                  <a:srgbClr val="191919"/>
                </a:solidFill>
                <a:latin typeface="IBM Plex Sans"/>
              </a:rPr>
              <a:t>Display “Invalid email format!”</a:t>
            </a:r>
          </a:p>
        </p:txBody>
      </p:sp>
      <p:sp>
        <p:nvSpPr>
          <p:cNvPr id="76" name="TextBox 76"/>
          <p:cNvSpPr txBox="1"/>
          <p:nvPr/>
        </p:nvSpPr>
        <p:spPr>
          <a:xfrm>
            <a:off x="9668899" y="2507328"/>
            <a:ext cx="477946" cy="232325"/>
          </a:xfrm>
          <a:prstGeom prst="rect">
            <a:avLst/>
          </a:prstGeom>
        </p:spPr>
        <p:txBody>
          <a:bodyPr lIns="0" tIns="0" rIns="0" bIns="0" rtlCol="0" anchor="t">
            <a:spAutoFit/>
          </a:bodyPr>
          <a:lstStyle/>
          <a:p>
            <a:pPr algn="ctr">
              <a:lnSpc>
                <a:spcPts val="965"/>
              </a:lnSpc>
            </a:pPr>
            <a:r>
              <a:rPr lang="en-US" sz="796" spc="-3">
                <a:solidFill>
                  <a:srgbClr val="191919"/>
                </a:solidFill>
                <a:latin typeface="IBM Plex Sans"/>
              </a:rPr>
              <a:t>Is Email Duplicate?</a:t>
            </a:r>
          </a:p>
        </p:txBody>
      </p:sp>
      <p:sp>
        <p:nvSpPr>
          <p:cNvPr id="77" name="TextBox 77"/>
          <p:cNvSpPr txBox="1"/>
          <p:nvPr/>
        </p:nvSpPr>
        <p:spPr>
          <a:xfrm>
            <a:off x="9668899" y="4054033"/>
            <a:ext cx="477946" cy="232325"/>
          </a:xfrm>
          <a:prstGeom prst="rect">
            <a:avLst/>
          </a:prstGeom>
        </p:spPr>
        <p:txBody>
          <a:bodyPr lIns="0" tIns="0" rIns="0" bIns="0" rtlCol="0" anchor="t">
            <a:spAutoFit/>
          </a:bodyPr>
          <a:lstStyle/>
          <a:p>
            <a:pPr algn="ctr">
              <a:lnSpc>
                <a:spcPts val="965"/>
              </a:lnSpc>
            </a:pPr>
            <a:r>
              <a:rPr lang="en-US" sz="796" spc="-3">
                <a:solidFill>
                  <a:srgbClr val="191919"/>
                </a:solidFill>
                <a:latin typeface="IBM Plex Sans"/>
              </a:rPr>
              <a:t>Is Email Duplicate?</a:t>
            </a:r>
          </a:p>
        </p:txBody>
      </p:sp>
      <p:sp>
        <p:nvSpPr>
          <p:cNvPr id="78" name="TextBox 78"/>
          <p:cNvSpPr txBox="1"/>
          <p:nvPr/>
        </p:nvSpPr>
        <p:spPr>
          <a:xfrm>
            <a:off x="9507131" y="1792702"/>
            <a:ext cx="819131" cy="256480"/>
          </a:xfrm>
          <a:prstGeom prst="rect">
            <a:avLst/>
          </a:prstGeom>
        </p:spPr>
        <p:txBody>
          <a:bodyPr wrap="square" lIns="0" tIns="0" rIns="0" bIns="0" rtlCol="0" anchor="t">
            <a:spAutoFit/>
          </a:bodyPr>
          <a:lstStyle/>
          <a:p>
            <a:pPr algn="ctr">
              <a:lnSpc>
                <a:spcPts val="965"/>
              </a:lnSpc>
            </a:pPr>
            <a:r>
              <a:rPr lang="en-US" sz="796" spc="-3" dirty="0">
                <a:solidFill>
                  <a:srgbClr val="191919"/>
                </a:solidFill>
                <a:latin typeface="IBM Plex Sans"/>
              </a:rPr>
              <a:t>Display “Email already exists”</a:t>
            </a:r>
          </a:p>
        </p:txBody>
      </p:sp>
      <p:sp>
        <p:nvSpPr>
          <p:cNvPr id="79" name="TextBox 79"/>
          <p:cNvSpPr txBox="1"/>
          <p:nvPr/>
        </p:nvSpPr>
        <p:spPr>
          <a:xfrm>
            <a:off x="9544467" y="3305807"/>
            <a:ext cx="744458" cy="256480"/>
          </a:xfrm>
          <a:prstGeom prst="rect">
            <a:avLst/>
          </a:prstGeom>
        </p:spPr>
        <p:txBody>
          <a:bodyPr wrap="square" lIns="0" tIns="0" rIns="0" bIns="0" rtlCol="0" anchor="t">
            <a:spAutoFit/>
          </a:bodyPr>
          <a:lstStyle/>
          <a:p>
            <a:pPr algn="ctr">
              <a:lnSpc>
                <a:spcPts val="965"/>
              </a:lnSpc>
            </a:pPr>
            <a:r>
              <a:rPr lang="en-US" sz="796" spc="-3" dirty="0">
                <a:solidFill>
                  <a:srgbClr val="191919"/>
                </a:solidFill>
                <a:latin typeface="IBM Plex Sans"/>
              </a:rPr>
              <a:t>Display “Email already exists”</a:t>
            </a:r>
          </a:p>
        </p:txBody>
      </p:sp>
      <p:sp>
        <p:nvSpPr>
          <p:cNvPr id="80" name="TextBox 80"/>
          <p:cNvSpPr txBox="1"/>
          <p:nvPr/>
        </p:nvSpPr>
        <p:spPr>
          <a:xfrm>
            <a:off x="10716542" y="2495250"/>
            <a:ext cx="401945" cy="256480"/>
          </a:xfrm>
          <a:prstGeom prst="rect">
            <a:avLst/>
          </a:prstGeom>
        </p:spPr>
        <p:txBody>
          <a:bodyPr wrap="square" lIns="0" tIns="0" rIns="0" bIns="0" rtlCol="0" anchor="t">
            <a:spAutoFit/>
          </a:bodyPr>
          <a:lstStyle/>
          <a:p>
            <a:pPr algn="ctr">
              <a:lnSpc>
                <a:spcPts val="965"/>
              </a:lnSpc>
            </a:pPr>
            <a:r>
              <a:rPr lang="en-US" sz="796" spc="-3" dirty="0">
                <a:solidFill>
                  <a:srgbClr val="191919"/>
                </a:solidFill>
                <a:latin typeface="IBM Plex Sans"/>
              </a:rPr>
              <a:t>Enter Number</a:t>
            </a:r>
          </a:p>
        </p:txBody>
      </p:sp>
      <p:sp>
        <p:nvSpPr>
          <p:cNvPr id="81" name="TextBox 81"/>
          <p:cNvSpPr txBox="1"/>
          <p:nvPr/>
        </p:nvSpPr>
        <p:spPr>
          <a:xfrm>
            <a:off x="10732824" y="4038160"/>
            <a:ext cx="412622" cy="256480"/>
          </a:xfrm>
          <a:prstGeom prst="rect">
            <a:avLst/>
          </a:prstGeom>
        </p:spPr>
        <p:txBody>
          <a:bodyPr wrap="square" lIns="0" tIns="0" rIns="0" bIns="0" rtlCol="0" anchor="t">
            <a:spAutoFit/>
          </a:bodyPr>
          <a:lstStyle/>
          <a:p>
            <a:pPr algn="ctr">
              <a:lnSpc>
                <a:spcPts val="965"/>
              </a:lnSpc>
            </a:pPr>
            <a:r>
              <a:rPr lang="en-US" sz="796" spc="-3" dirty="0">
                <a:solidFill>
                  <a:srgbClr val="191919"/>
                </a:solidFill>
                <a:latin typeface="IBM Plex Sans"/>
              </a:rPr>
              <a:t>Enter Number</a:t>
            </a:r>
          </a:p>
        </p:txBody>
      </p:sp>
      <p:sp>
        <p:nvSpPr>
          <p:cNvPr id="82" name="TextBox 82"/>
          <p:cNvSpPr txBox="1"/>
          <p:nvPr/>
        </p:nvSpPr>
        <p:spPr>
          <a:xfrm>
            <a:off x="11688185" y="2507328"/>
            <a:ext cx="466584" cy="232325"/>
          </a:xfrm>
          <a:prstGeom prst="rect">
            <a:avLst/>
          </a:prstGeom>
        </p:spPr>
        <p:txBody>
          <a:bodyPr lIns="0" tIns="0" rIns="0" bIns="0" rtlCol="0" anchor="t">
            <a:spAutoFit/>
          </a:bodyPr>
          <a:lstStyle/>
          <a:p>
            <a:pPr algn="ctr">
              <a:lnSpc>
                <a:spcPts val="965"/>
              </a:lnSpc>
            </a:pPr>
            <a:r>
              <a:rPr lang="en-US" sz="796" spc="-3">
                <a:solidFill>
                  <a:srgbClr val="191919"/>
                </a:solidFill>
                <a:latin typeface="IBM Plex Sans"/>
              </a:rPr>
              <a:t>Enter Username</a:t>
            </a:r>
          </a:p>
        </p:txBody>
      </p:sp>
      <p:sp>
        <p:nvSpPr>
          <p:cNvPr id="83" name="TextBox 83"/>
          <p:cNvSpPr txBox="1"/>
          <p:nvPr/>
        </p:nvSpPr>
        <p:spPr>
          <a:xfrm>
            <a:off x="11688185" y="4054033"/>
            <a:ext cx="466584" cy="232325"/>
          </a:xfrm>
          <a:prstGeom prst="rect">
            <a:avLst/>
          </a:prstGeom>
        </p:spPr>
        <p:txBody>
          <a:bodyPr lIns="0" tIns="0" rIns="0" bIns="0" rtlCol="0" anchor="t">
            <a:spAutoFit/>
          </a:bodyPr>
          <a:lstStyle/>
          <a:p>
            <a:pPr algn="ctr">
              <a:lnSpc>
                <a:spcPts val="965"/>
              </a:lnSpc>
            </a:pPr>
            <a:r>
              <a:rPr lang="en-US" sz="796" spc="-3">
                <a:solidFill>
                  <a:srgbClr val="191919"/>
                </a:solidFill>
                <a:latin typeface="IBM Plex Sans"/>
              </a:rPr>
              <a:t>Enter Username</a:t>
            </a:r>
          </a:p>
        </p:txBody>
      </p:sp>
      <p:sp>
        <p:nvSpPr>
          <p:cNvPr id="84" name="TextBox 84"/>
          <p:cNvSpPr txBox="1"/>
          <p:nvPr/>
        </p:nvSpPr>
        <p:spPr>
          <a:xfrm>
            <a:off x="12753945" y="2416664"/>
            <a:ext cx="573355" cy="232325"/>
          </a:xfrm>
          <a:prstGeom prst="rect">
            <a:avLst/>
          </a:prstGeom>
        </p:spPr>
        <p:txBody>
          <a:bodyPr lIns="0" tIns="0" rIns="0" bIns="0" rtlCol="0" anchor="t">
            <a:spAutoFit/>
          </a:bodyPr>
          <a:lstStyle/>
          <a:p>
            <a:pPr algn="ctr">
              <a:lnSpc>
                <a:spcPts val="965"/>
              </a:lnSpc>
            </a:pPr>
            <a:r>
              <a:rPr lang="en-US" sz="796" spc="-3" dirty="0">
                <a:solidFill>
                  <a:srgbClr val="191919"/>
                </a:solidFill>
                <a:latin typeface="IBM Plex Sans"/>
              </a:rPr>
              <a:t>Is Username Duplicate?</a:t>
            </a:r>
          </a:p>
        </p:txBody>
      </p:sp>
      <p:sp>
        <p:nvSpPr>
          <p:cNvPr id="85" name="TextBox 85"/>
          <p:cNvSpPr txBox="1"/>
          <p:nvPr/>
        </p:nvSpPr>
        <p:spPr>
          <a:xfrm>
            <a:off x="12680948" y="4054033"/>
            <a:ext cx="612684" cy="256480"/>
          </a:xfrm>
          <a:prstGeom prst="rect">
            <a:avLst/>
          </a:prstGeom>
        </p:spPr>
        <p:txBody>
          <a:bodyPr wrap="square" lIns="0" tIns="0" rIns="0" bIns="0" rtlCol="0" anchor="t">
            <a:spAutoFit/>
          </a:bodyPr>
          <a:lstStyle/>
          <a:p>
            <a:pPr algn="ctr">
              <a:lnSpc>
                <a:spcPts val="965"/>
              </a:lnSpc>
            </a:pPr>
            <a:r>
              <a:rPr lang="en-US" sz="796" spc="-3" dirty="0">
                <a:solidFill>
                  <a:srgbClr val="191919"/>
                </a:solidFill>
                <a:latin typeface="IBM Plex Sans"/>
              </a:rPr>
              <a:t>Is Username Duplicate?</a:t>
            </a:r>
          </a:p>
        </p:txBody>
      </p:sp>
      <p:sp>
        <p:nvSpPr>
          <p:cNvPr id="86" name="TextBox 86"/>
          <p:cNvSpPr txBox="1"/>
          <p:nvPr/>
        </p:nvSpPr>
        <p:spPr>
          <a:xfrm>
            <a:off x="12633264" y="1698643"/>
            <a:ext cx="735986" cy="384721"/>
          </a:xfrm>
          <a:prstGeom prst="rect">
            <a:avLst/>
          </a:prstGeom>
        </p:spPr>
        <p:txBody>
          <a:bodyPr wrap="square" lIns="0" tIns="0" rIns="0" bIns="0" rtlCol="0" anchor="t">
            <a:spAutoFit/>
          </a:bodyPr>
          <a:lstStyle/>
          <a:p>
            <a:pPr algn="ctr">
              <a:lnSpc>
                <a:spcPts val="965"/>
              </a:lnSpc>
            </a:pPr>
            <a:r>
              <a:rPr lang="en-US" sz="796" spc="-3" dirty="0">
                <a:solidFill>
                  <a:srgbClr val="191919"/>
                </a:solidFill>
                <a:latin typeface="IBM Plex Sans"/>
              </a:rPr>
              <a:t>Display “Username already exists”</a:t>
            </a:r>
          </a:p>
        </p:txBody>
      </p:sp>
      <p:sp>
        <p:nvSpPr>
          <p:cNvPr id="87" name="TextBox 87"/>
          <p:cNvSpPr txBox="1"/>
          <p:nvPr/>
        </p:nvSpPr>
        <p:spPr>
          <a:xfrm>
            <a:off x="12610404" y="3229937"/>
            <a:ext cx="694036" cy="384721"/>
          </a:xfrm>
          <a:prstGeom prst="rect">
            <a:avLst/>
          </a:prstGeom>
        </p:spPr>
        <p:txBody>
          <a:bodyPr wrap="square" lIns="0" tIns="0" rIns="0" bIns="0" rtlCol="0" anchor="t">
            <a:spAutoFit/>
          </a:bodyPr>
          <a:lstStyle/>
          <a:p>
            <a:pPr algn="ctr">
              <a:lnSpc>
                <a:spcPts val="965"/>
              </a:lnSpc>
            </a:pPr>
            <a:r>
              <a:rPr lang="en-US" sz="796" spc="-3" dirty="0">
                <a:solidFill>
                  <a:srgbClr val="191919"/>
                </a:solidFill>
                <a:latin typeface="IBM Plex Sans"/>
              </a:rPr>
              <a:t>Display “Username already exists”</a:t>
            </a:r>
          </a:p>
        </p:txBody>
      </p:sp>
      <p:sp>
        <p:nvSpPr>
          <p:cNvPr id="88" name="TextBox 88"/>
          <p:cNvSpPr txBox="1"/>
          <p:nvPr/>
        </p:nvSpPr>
        <p:spPr>
          <a:xfrm>
            <a:off x="13859034" y="2507328"/>
            <a:ext cx="444103" cy="232325"/>
          </a:xfrm>
          <a:prstGeom prst="rect">
            <a:avLst/>
          </a:prstGeom>
        </p:spPr>
        <p:txBody>
          <a:bodyPr lIns="0" tIns="0" rIns="0" bIns="0" rtlCol="0" anchor="t">
            <a:spAutoFit/>
          </a:bodyPr>
          <a:lstStyle/>
          <a:p>
            <a:pPr algn="ctr">
              <a:lnSpc>
                <a:spcPts val="965"/>
              </a:lnSpc>
            </a:pPr>
            <a:r>
              <a:rPr lang="en-US" sz="796" spc="-3">
                <a:solidFill>
                  <a:srgbClr val="191919"/>
                </a:solidFill>
                <a:latin typeface="IBM Plex Sans"/>
              </a:rPr>
              <a:t>Enter Password</a:t>
            </a:r>
          </a:p>
        </p:txBody>
      </p:sp>
      <p:sp>
        <p:nvSpPr>
          <p:cNvPr id="89" name="TextBox 89"/>
          <p:cNvSpPr txBox="1"/>
          <p:nvPr/>
        </p:nvSpPr>
        <p:spPr>
          <a:xfrm>
            <a:off x="13859034" y="4054033"/>
            <a:ext cx="444103" cy="232325"/>
          </a:xfrm>
          <a:prstGeom prst="rect">
            <a:avLst/>
          </a:prstGeom>
        </p:spPr>
        <p:txBody>
          <a:bodyPr lIns="0" tIns="0" rIns="0" bIns="0" rtlCol="0" anchor="t">
            <a:spAutoFit/>
          </a:bodyPr>
          <a:lstStyle/>
          <a:p>
            <a:pPr algn="ctr">
              <a:lnSpc>
                <a:spcPts val="965"/>
              </a:lnSpc>
            </a:pPr>
            <a:r>
              <a:rPr lang="en-US" sz="796" spc="-3">
                <a:solidFill>
                  <a:srgbClr val="191919"/>
                </a:solidFill>
                <a:latin typeface="IBM Plex Sans"/>
              </a:rPr>
              <a:t>Enter Password</a:t>
            </a:r>
          </a:p>
        </p:txBody>
      </p:sp>
      <p:sp>
        <p:nvSpPr>
          <p:cNvPr id="90" name="TextBox 90"/>
          <p:cNvSpPr txBox="1"/>
          <p:nvPr/>
        </p:nvSpPr>
        <p:spPr>
          <a:xfrm>
            <a:off x="15058922" y="4754446"/>
            <a:ext cx="420574" cy="256480"/>
          </a:xfrm>
          <a:prstGeom prst="rect">
            <a:avLst/>
          </a:prstGeom>
        </p:spPr>
        <p:txBody>
          <a:bodyPr wrap="square" lIns="0" tIns="0" rIns="0" bIns="0" rtlCol="0" anchor="t">
            <a:spAutoFit/>
          </a:bodyPr>
          <a:lstStyle/>
          <a:p>
            <a:pPr algn="just">
              <a:lnSpc>
                <a:spcPts val="965"/>
              </a:lnSpc>
            </a:pPr>
            <a:r>
              <a:rPr lang="en-US" sz="796" spc="-3" dirty="0">
                <a:solidFill>
                  <a:srgbClr val="191919"/>
                </a:solidFill>
                <a:latin typeface="IBM Plex Sans"/>
              </a:rPr>
              <a:t>Upload  Image</a:t>
            </a:r>
          </a:p>
        </p:txBody>
      </p:sp>
      <p:sp>
        <p:nvSpPr>
          <p:cNvPr id="91" name="TextBox 91"/>
          <p:cNvSpPr txBox="1"/>
          <p:nvPr/>
        </p:nvSpPr>
        <p:spPr>
          <a:xfrm>
            <a:off x="14955882" y="5435783"/>
            <a:ext cx="526687" cy="128804"/>
          </a:xfrm>
          <a:prstGeom prst="rect">
            <a:avLst/>
          </a:prstGeom>
        </p:spPr>
        <p:txBody>
          <a:bodyPr lIns="0" tIns="0" rIns="0" bIns="0" rtlCol="0" anchor="t">
            <a:spAutoFit/>
          </a:bodyPr>
          <a:lstStyle/>
          <a:p>
            <a:pPr algn="l">
              <a:lnSpc>
                <a:spcPts val="1115"/>
              </a:lnSpc>
            </a:pPr>
            <a:r>
              <a:rPr lang="en-US" sz="796" spc="-3">
                <a:solidFill>
                  <a:srgbClr val="191919"/>
                </a:solidFill>
                <a:latin typeface="IBM Plex Sans"/>
              </a:rPr>
              <a:t>Select Type</a:t>
            </a:r>
          </a:p>
        </p:txBody>
      </p:sp>
      <p:sp>
        <p:nvSpPr>
          <p:cNvPr id="92" name="TextBox 92"/>
          <p:cNvSpPr txBox="1"/>
          <p:nvPr/>
        </p:nvSpPr>
        <p:spPr>
          <a:xfrm>
            <a:off x="14900509" y="4054033"/>
            <a:ext cx="578987" cy="232325"/>
          </a:xfrm>
          <a:prstGeom prst="rect">
            <a:avLst/>
          </a:prstGeom>
        </p:spPr>
        <p:txBody>
          <a:bodyPr lIns="0" tIns="0" rIns="0" bIns="0" rtlCol="0" anchor="t">
            <a:spAutoFit/>
          </a:bodyPr>
          <a:lstStyle/>
          <a:p>
            <a:pPr algn="ctr">
              <a:lnSpc>
                <a:spcPts val="965"/>
              </a:lnSpc>
            </a:pPr>
            <a:r>
              <a:rPr lang="en-US" sz="796" spc="-3">
                <a:solidFill>
                  <a:srgbClr val="191919"/>
                </a:solidFill>
                <a:latin typeface="IBM Plex Sans"/>
              </a:rPr>
              <a:t>Is Password valid?</a:t>
            </a:r>
          </a:p>
        </p:txBody>
      </p:sp>
      <p:sp>
        <p:nvSpPr>
          <p:cNvPr id="93" name="TextBox 93"/>
          <p:cNvSpPr txBox="1"/>
          <p:nvPr/>
        </p:nvSpPr>
        <p:spPr>
          <a:xfrm>
            <a:off x="14836480" y="6672205"/>
            <a:ext cx="712993" cy="256480"/>
          </a:xfrm>
          <a:prstGeom prst="rect">
            <a:avLst/>
          </a:prstGeom>
        </p:spPr>
        <p:txBody>
          <a:bodyPr wrap="square" lIns="0" tIns="0" rIns="0" bIns="0" rtlCol="0" anchor="t">
            <a:spAutoFit/>
          </a:bodyPr>
          <a:lstStyle/>
          <a:p>
            <a:pPr algn="ctr">
              <a:lnSpc>
                <a:spcPts val="965"/>
              </a:lnSpc>
            </a:pPr>
            <a:r>
              <a:rPr lang="en-US" sz="796" spc="-3" dirty="0">
                <a:solidFill>
                  <a:srgbClr val="191919"/>
                </a:solidFill>
                <a:latin typeface="IBM Plex Sans"/>
              </a:rPr>
              <a:t>Display Updated Table</a:t>
            </a:r>
          </a:p>
        </p:txBody>
      </p:sp>
      <p:sp>
        <p:nvSpPr>
          <p:cNvPr id="94" name="TextBox 94"/>
          <p:cNvSpPr txBox="1"/>
          <p:nvPr/>
        </p:nvSpPr>
        <p:spPr>
          <a:xfrm>
            <a:off x="14929695" y="2507328"/>
            <a:ext cx="578987" cy="232325"/>
          </a:xfrm>
          <a:prstGeom prst="rect">
            <a:avLst/>
          </a:prstGeom>
        </p:spPr>
        <p:txBody>
          <a:bodyPr lIns="0" tIns="0" rIns="0" bIns="0" rtlCol="0" anchor="t">
            <a:spAutoFit/>
          </a:bodyPr>
          <a:lstStyle/>
          <a:p>
            <a:pPr algn="ctr">
              <a:lnSpc>
                <a:spcPts val="965"/>
              </a:lnSpc>
            </a:pPr>
            <a:r>
              <a:rPr lang="en-US" sz="796" spc="-3">
                <a:solidFill>
                  <a:srgbClr val="191919"/>
                </a:solidFill>
                <a:latin typeface="IBM Plex Sans"/>
              </a:rPr>
              <a:t>Is Password valid?</a:t>
            </a:r>
          </a:p>
        </p:txBody>
      </p:sp>
      <p:sp>
        <p:nvSpPr>
          <p:cNvPr id="95" name="TextBox 95"/>
          <p:cNvSpPr txBox="1"/>
          <p:nvPr/>
        </p:nvSpPr>
        <p:spPr>
          <a:xfrm>
            <a:off x="14765674" y="3201742"/>
            <a:ext cx="743008" cy="384721"/>
          </a:xfrm>
          <a:prstGeom prst="rect">
            <a:avLst/>
          </a:prstGeom>
        </p:spPr>
        <p:txBody>
          <a:bodyPr wrap="square" lIns="0" tIns="0" rIns="0" bIns="0" rtlCol="0" anchor="t">
            <a:spAutoFit/>
          </a:bodyPr>
          <a:lstStyle/>
          <a:p>
            <a:pPr algn="ctr">
              <a:lnSpc>
                <a:spcPts val="965"/>
              </a:lnSpc>
            </a:pPr>
            <a:r>
              <a:rPr lang="en-US" sz="796" spc="-3" dirty="0">
                <a:solidFill>
                  <a:srgbClr val="191919"/>
                </a:solidFill>
                <a:latin typeface="IBM Plex Sans"/>
              </a:rPr>
              <a:t>Display “Username already exists”</a:t>
            </a:r>
          </a:p>
        </p:txBody>
      </p:sp>
      <p:sp>
        <p:nvSpPr>
          <p:cNvPr id="96" name="TextBox 96"/>
          <p:cNvSpPr txBox="1"/>
          <p:nvPr/>
        </p:nvSpPr>
        <p:spPr>
          <a:xfrm>
            <a:off x="14764088" y="1691690"/>
            <a:ext cx="842855" cy="384721"/>
          </a:xfrm>
          <a:prstGeom prst="rect">
            <a:avLst/>
          </a:prstGeom>
        </p:spPr>
        <p:txBody>
          <a:bodyPr wrap="square" lIns="0" tIns="0" rIns="0" bIns="0" rtlCol="0" anchor="t">
            <a:spAutoFit/>
          </a:bodyPr>
          <a:lstStyle/>
          <a:p>
            <a:pPr algn="ctr">
              <a:lnSpc>
                <a:spcPts val="965"/>
              </a:lnSpc>
            </a:pPr>
            <a:r>
              <a:rPr lang="en-US" sz="796" spc="-3" dirty="0">
                <a:solidFill>
                  <a:srgbClr val="191919"/>
                </a:solidFill>
                <a:latin typeface="IBM Plex Sans"/>
              </a:rPr>
              <a:t>Display “Username already exists”</a:t>
            </a:r>
          </a:p>
        </p:txBody>
      </p:sp>
      <p:sp>
        <p:nvSpPr>
          <p:cNvPr id="97" name="TextBox 97"/>
          <p:cNvSpPr txBox="1"/>
          <p:nvPr/>
        </p:nvSpPr>
        <p:spPr>
          <a:xfrm>
            <a:off x="14828604" y="5955950"/>
            <a:ext cx="713822" cy="384721"/>
          </a:xfrm>
          <a:prstGeom prst="rect">
            <a:avLst/>
          </a:prstGeom>
        </p:spPr>
        <p:txBody>
          <a:bodyPr wrap="square" lIns="0" tIns="0" rIns="0" bIns="0" rtlCol="0" anchor="t">
            <a:spAutoFit/>
          </a:bodyPr>
          <a:lstStyle/>
          <a:p>
            <a:pPr algn="ctr">
              <a:lnSpc>
                <a:spcPts val="965"/>
              </a:lnSpc>
            </a:pPr>
            <a:r>
              <a:rPr lang="en-US" sz="796" spc="-3" dirty="0">
                <a:solidFill>
                  <a:srgbClr val="191919"/>
                </a:solidFill>
                <a:latin typeface="IBM Plex Sans"/>
              </a:rPr>
              <a:t>Display “Username already exists”</a:t>
            </a:r>
          </a:p>
        </p:txBody>
      </p:sp>
      <p:sp>
        <p:nvSpPr>
          <p:cNvPr id="98" name="TextBox 98"/>
          <p:cNvSpPr txBox="1"/>
          <p:nvPr/>
        </p:nvSpPr>
        <p:spPr>
          <a:xfrm>
            <a:off x="16080330" y="2507328"/>
            <a:ext cx="423647" cy="256480"/>
          </a:xfrm>
          <a:prstGeom prst="rect">
            <a:avLst/>
          </a:prstGeom>
        </p:spPr>
        <p:txBody>
          <a:bodyPr wrap="square" lIns="0" tIns="0" rIns="0" bIns="0" rtlCol="0" anchor="t">
            <a:spAutoFit/>
          </a:bodyPr>
          <a:lstStyle/>
          <a:p>
            <a:pPr algn="just">
              <a:lnSpc>
                <a:spcPts val="965"/>
              </a:lnSpc>
            </a:pPr>
            <a:r>
              <a:rPr lang="en-US" sz="796" spc="-3" dirty="0">
                <a:solidFill>
                  <a:srgbClr val="191919"/>
                </a:solidFill>
                <a:latin typeface="IBM Plex Sans"/>
              </a:rPr>
              <a:t>Upload  Image</a:t>
            </a:r>
          </a:p>
        </p:txBody>
      </p:sp>
      <p:sp>
        <p:nvSpPr>
          <p:cNvPr id="99" name="TextBox 99"/>
          <p:cNvSpPr txBox="1"/>
          <p:nvPr/>
        </p:nvSpPr>
        <p:spPr>
          <a:xfrm>
            <a:off x="15977290" y="3101133"/>
            <a:ext cx="526687" cy="128804"/>
          </a:xfrm>
          <a:prstGeom prst="rect">
            <a:avLst/>
          </a:prstGeom>
        </p:spPr>
        <p:txBody>
          <a:bodyPr lIns="0" tIns="0" rIns="0" bIns="0" rtlCol="0" anchor="t">
            <a:spAutoFit/>
          </a:bodyPr>
          <a:lstStyle/>
          <a:p>
            <a:pPr algn="l">
              <a:lnSpc>
                <a:spcPts val="1115"/>
              </a:lnSpc>
            </a:pPr>
            <a:r>
              <a:rPr lang="en-US" sz="796" spc="-3">
                <a:solidFill>
                  <a:srgbClr val="191919"/>
                </a:solidFill>
                <a:latin typeface="IBM Plex Sans"/>
              </a:rPr>
              <a:t>Select Type</a:t>
            </a:r>
          </a:p>
        </p:txBody>
      </p:sp>
      <p:sp>
        <p:nvSpPr>
          <p:cNvPr id="100" name="TextBox 100"/>
          <p:cNvSpPr txBox="1"/>
          <p:nvPr/>
        </p:nvSpPr>
        <p:spPr>
          <a:xfrm>
            <a:off x="15840723" y="4286358"/>
            <a:ext cx="726383" cy="256480"/>
          </a:xfrm>
          <a:prstGeom prst="rect">
            <a:avLst/>
          </a:prstGeom>
        </p:spPr>
        <p:txBody>
          <a:bodyPr wrap="square" lIns="0" tIns="0" rIns="0" bIns="0" rtlCol="0" anchor="t">
            <a:spAutoFit/>
          </a:bodyPr>
          <a:lstStyle/>
          <a:p>
            <a:pPr algn="ctr">
              <a:lnSpc>
                <a:spcPts val="965"/>
              </a:lnSpc>
            </a:pPr>
            <a:r>
              <a:rPr lang="en-US" sz="796" spc="-3" dirty="0">
                <a:solidFill>
                  <a:srgbClr val="191919"/>
                </a:solidFill>
                <a:latin typeface="IBM Plex Sans"/>
              </a:rPr>
              <a:t>Display Updated Table</a:t>
            </a:r>
          </a:p>
        </p:txBody>
      </p:sp>
      <p:sp>
        <p:nvSpPr>
          <p:cNvPr id="101" name="TextBox 101"/>
          <p:cNvSpPr txBox="1"/>
          <p:nvPr/>
        </p:nvSpPr>
        <p:spPr>
          <a:xfrm>
            <a:off x="15840723" y="3598000"/>
            <a:ext cx="773271" cy="384721"/>
          </a:xfrm>
          <a:prstGeom prst="rect">
            <a:avLst/>
          </a:prstGeom>
        </p:spPr>
        <p:txBody>
          <a:bodyPr wrap="square" lIns="0" tIns="0" rIns="0" bIns="0" rtlCol="0" anchor="t">
            <a:spAutoFit/>
          </a:bodyPr>
          <a:lstStyle/>
          <a:p>
            <a:pPr algn="ctr">
              <a:lnSpc>
                <a:spcPts val="965"/>
              </a:lnSpc>
            </a:pPr>
            <a:r>
              <a:rPr lang="en-US" sz="796" spc="-3" dirty="0">
                <a:solidFill>
                  <a:srgbClr val="191919"/>
                </a:solidFill>
                <a:latin typeface="IBM Plex Sans"/>
              </a:rPr>
              <a:t>Display “Username already exists”</a:t>
            </a:r>
          </a:p>
        </p:txBody>
      </p:sp>
      <p:sp>
        <p:nvSpPr>
          <p:cNvPr id="102" name="TextBox 102"/>
          <p:cNvSpPr txBox="1"/>
          <p:nvPr/>
        </p:nvSpPr>
        <p:spPr>
          <a:xfrm>
            <a:off x="3730756" y="7434174"/>
            <a:ext cx="272475" cy="92133"/>
          </a:xfrm>
          <a:prstGeom prst="rect">
            <a:avLst/>
          </a:prstGeom>
        </p:spPr>
        <p:txBody>
          <a:bodyPr lIns="0" tIns="0" rIns="0" bIns="0" rtlCol="0" anchor="t">
            <a:spAutoFit/>
          </a:bodyPr>
          <a:lstStyle/>
          <a:p>
            <a:pPr algn="l">
              <a:lnSpc>
                <a:spcPts val="772"/>
              </a:lnSpc>
            </a:pPr>
            <a:r>
              <a:rPr lang="en-US" sz="551" spc="-2">
                <a:solidFill>
                  <a:srgbClr val="000000"/>
                </a:solidFill>
                <a:latin typeface="IBM Plex Sans"/>
              </a:rPr>
              <a:t>DELETE</a:t>
            </a:r>
          </a:p>
        </p:txBody>
      </p:sp>
      <p:sp>
        <p:nvSpPr>
          <p:cNvPr id="103" name="TextBox 103"/>
          <p:cNvSpPr txBox="1"/>
          <p:nvPr/>
        </p:nvSpPr>
        <p:spPr>
          <a:xfrm>
            <a:off x="4373064" y="9565979"/>
            <a:ext cx="304513" cy="139857"/>
          </a:xfrm>
          <a:prstGeom prst="rect">
            <a:avLst/>
          </a:prstGeom>
        </p:spPr>
        <p:txBody>
          <a:bodyPr wrap="square" lIns="0" tIns="0" rIns="0" bIns="0" rtlCol="0" anchor="t">
            <a:spAutoFit/>
          </a:bodyPr>
          <a:lstStyle/>
          <a:p>
            <a:pPr algn="l">
              <a:lnSpc>
                <a:spcPts val="1115"/>
              </a:lnSpc>
            </a:pPr>
            <a:r>
              <a:rPr lang="en-US" sz="796" spc="-10" dirty="0">
                <a:solidFill>
                  <a:srgbClr val="191919"/>
                </a:solidFill>
                <a:latin typeface="Montserrat"/>
              </a:rPr>
              <a:t>END</a:t>
            </a:r>
          </a:p>
        </p:txBody>
      </p:sp>
      <p:sp>
        <p:nvSpPr>
          <p:cNvPr id="104" name="TextBox 104"/>
          <p:cNvSpPr txBox="1"/>
          <p:nvPr/>
        </p:nvSpPr>
        <p:spPr>
          <a:xfrm>
            <a:off x="-2685507" y="114608"/>
            <a:ext cx="7965382" cy="897577"/>
          </a:xfrm>
          <a:prstGeom prst="rect">
            <a:avLst/>
          </a:prstGeom>
        </p:spPr>
        <p:txBody>
          <a:bodyPr lIns="0" tIns="0" rIns="0" bIns="0" rtlCol="0" anchor="t">
            <a:spAutoFit/>
          </a:bodyPr>
          <a:lstStyle/>
          <a:p>
            <a:pPr marL="0" lvl="0" indent="0" algn="ctr">
              <a:lnSpc>
                <a:spcPts val="7067"/>
              </a:lnSpc>
              <a:spcBef>
                <a:spcPct val="0"/>
              </a:spcBef>
            </a:pPr>
            <a:r>
              <a:rPr lang="en-US" sz="5889">
                <a:solidFill>
                  <a:srgbClr val="320B01"/>
                </a:solidFill>
                <a:latin typeface="Bellaboo"/>
              </a:rPr>
              <a:t>Flowchart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BCAC1"/>
        </a:solidFill>
        <a:effectLst/>
      </p:bgPr>
    </p:bg>
    <p:spTree>
      <p:nvGrpSpPr>
        <p:cNvPr id="1" name=""/>
        <p:cNvGrpSpPr/>
        <p:nvPr/>
      </p:nvGrpSpPr>
      <p:grpSpPr>
        <a:xfrm>
          <a:off x="0" y="0"/>
          <a:ext cx="0" cy="0"/>
          <a:chOff x="0" y="0"/>
          <a:chExt cx="0" cy="0"/>
        </a:xfrm>
      </p:grpSpPr>
      <p:sp>
        <p:nvSpPr>
          <p:cNvPr id="19" name="Freeform 2"/>
          <p:cNvSpPr/>
          <p:nvPr/>
        </p:nvSpPr>
        <p:spPr>
          <a:xfrm>
            <a:off x="363509" y="502111"/>
            <a:ext cx="6756243" cy="4006804"/>
          </a:xfrm>
          <a:custGeom>
            <a:avLst/>
            <a:gdLst/>
            <a:ahLst/>
            <a:cxnLst/>
            <a:rect l="l" t="t" r="r" b="b"/>
            <a:pathLst>
              <a:path w="6756243" h="4006804">
                <a:moveTo>
                  <a:pt x="0" y="0"/>
                </a:moveTo>
                <a:lnTo>
                  <a:pt x="6756243" y="0"/>
                </a:lnTo>
                <a:lnTo>
                  <a:pt x="6756243" y="4006805"/>
                </a:lnTo>
                <a:lnTo>
                  <a:pt x="0" y="4006805"/>
                </a:lnTo>
                <a:lnTo>
                  <a:pt x="0" y="0"/>
                </a:lnTo>
                <a:close/>
              </a:path>
            </a:pathLst>
          </a:custGeom>
          <a:blipFill>
            <a:blip r:embed="rId2"/>
            <a:stretch>
              <a:fillRect l="-15288" t="-4180" r="-16473" b="-5024"/>
            </a:stretch>
          </a:blipFill>
        </p:spPr>
      </p:sp>
      <p:sp>
        <p:nvSpPr>
          <p:cNvPr id="20" name="Freeform 3"/>
          <p:cNvSpPr/>
          <p:nvPr/>
        </p:nvSpPr>
        <p:spPr>
          <a:xfrm>
            <a:off x="3365238" y="4985836"/>
            <a:ext cx="6913765" cy="4123175"/>
          </a:xfrm>
          <a:custGeom>
            <a:avLst/>
            <a:gdLst/>
            <a:ahLst/>
            <a:cxnLst/>
            <a:rect l="l" t="t" r="r" b="b"/>
            <a:pathLst>
              <a:path w="6913765" h="4123175">
                <a:moveTo>
                  <a:pt x="0" y="0"/>
                </a:moveTo>
                <a:lnTo>
                  <a:pt x="6913765" y="0"/>
                </a:lnTo>
                <a:lnTo>
                  <a:pt x="6913765" y="4123175"/>
                </a:lnTo>
                <a:lnTo>
                  <a:pt x="0" y="4123175"/>
                </a:lnTo>
                <a:lnTo>
                  <a:pt x="0" y="0"/>
                </a:lnTo>
                <a:close/>
              </a:path>
            </a:pathLst>
          </a:custGeom>
          <a:blipFill>
            <a:blip r:embed="rId3"/>
            <a:stretch>
              <a:fillRect l="-15052" t="-3640" r="-15332" b="-3963"/>
            </a:stretch>
          </a:blipFill>
        </p:spPr>
      </p:sp>
      <p:sp>
        <p:nvSpPr>
          <p:cNvPr id="21" name="Freeform 4"/>
          <p:cNvSpPr/>
          <p:nvPr/>
        </p:nvSpPr>
        <p:spPr>
          <a:xfrm>
            <a:off x="10279003" y="502111"/>
            <a:ext cx="5991017" cy="3491364"/>
          </a:xfrm>
          <a:custGeom>
            <a:avLst/>
            <a:gdLst/>
            <a:ahLst/>
            <a:cxnLst/>
            <a:rect l="l" t="t" r="r" b="b"/>
            <a:pathLst>
              <a:path w="5991017" h="3491364">
                <a:moveTo>
                  <a:pt x="0" y="0"/>
                </a:moveTo>
                <a:lnTo>
                  <a:pt x="5991017" y="0"/>
                </a:lnTo>
                <a:lnTo>
                  <a:pt x="5991017" y="3491364"/>
                </a:lnTo>
                <a:lnTo>
                  <a:pt x="0" y="3491364"/>
                </a:lnTo>
                <a:lnTo>
                  <a:pt x="0" y="0"/>
                </a:lnTo>
                <a:close/>
              </a:path>
            </a:pathLst>
          </a:custGeom>
          <a:blipFill>
            <a:blip r:embed="rId4"/>
            <a:stretch>
              <a:fillRect b="-1945"/>
            </a:stretch>
          </a:blipFill>
        </p:spPr>
      </p:sp>
      <p:grpSp>
        <p:nvGrpSpPr>
          <p:cNvPr id="22" name="Group 5"/>
          <p:cNvGrpSpPr>
            <a:grpSpLocks noChangeAspect="1"/>
          </p:cNvGrpSpPr>
          <p:nvPr/>
        </p:nvGrpSpPr>
        <p:grpSpPr>
          <a:xfrm>
            <a:off x="486530" y="3076642"/>
            <a:ext cx="46676" cy="46676"/>
            <a:chOff x="0" y="0"/>
            <a:chExt cx="57150" cy="57150"/>
          </a:xfrm>
        </p:grpSpPr>
        <p:sp>
          <p:nvSpPr>
            <p:cNvPr id="23" name="Freeform 6"/>
            <p:cNvSpPr/>
            <p:nvPr/>
          </p:nvSpPr>
          <p:spPr>
            <a:xfrm>
              <a:off x="0" y="0"/>
              <a:ext cx="57150" cy="57150"/>
            </a:xfrm>
            <a:custGeom>
              <a:avLst/>
              <a:gdLst/>
              <a:ahLst/>
              <a:cxnLst/>
              <a:rect l="l" t="t" r="r" b="b"/>
              <a:pathLst>
                <a:path w="57150" h="57150">
                  <a:moveTo>
                    <a:pt x="57150" y="28575"/>
                  </a:moveTo>
                  <a:lnTo>
                    <a:pt x="56388" y="36068"/>
                  </a:lnTo>
                  <a:lnTo>
                    <a:pt x="51435" y="46101"/>
                  </a:lnTo>
                  <a:cubicBezTo>
                    <a:pt x="46101" y="51435"/>
                    <a:pt x="42926" y="53467"/>
                    <a:pt x="39497" y="54991"/>
                  </a:cubicBezTo>
                  <a:lnTo>
                    <a:pt x="32385" y="57150"/>
                  </a:lnTo>
                  <a:lnTo>
                    <a:pt x="21209" y="56388"/>
                  </a:lnTo>
                  <a:cubicBezTo>
                    <a:pt x="14224" y="53467"/>
                    <a:pt x="11176" y="51435"/>
                    <a:pt x="8382" y="48768"/>
                  </a:cubicBezTo>
                  <a:lnTo>
                    <a:pt x="3683" y="43053"/>
                  </a:lnTo>
                  <a:lnTo>
                    <a:pt x="0" y="32385"/>
                  </a:lnTo>
                  <a:cubicBezTo>
                    <a:pt x="0" y="24765"/>
                    <a:pt x="762" y="21209"/>
                    <a:pt x="2159" y="17653"/>
                  </a:cubicBezTo>
                  <a:lnTo>
                    <a:pt x="5715" y="11049"/>
                  </a:lnTo>
                  <a:lnTo>
                    <a:pt x="14097" y="3683"/>
                  </a:lnTo>
                  <a:cubicBezTo>
                    <a:pt x="21082" y="762"/>
                    <a:pt x="24765" y="0"/>
                    <a:pt x="28575" y="0"/>
                  </a:cubicBezTo>
                  <a:lnTo>
                    <a:pt x="36068" y="762"/>
                  </a:lnTo>
                  <a:lnTo>
                    <a:pt x="46101" y="5715"/>
                  </a:lnTo>
                  <a:cubicBezTo>
                    <a:pt x="51435" y="11049"/>
                    <a:pt x="53467" y="14224"/>
                    <a:pt x="54991" y="17653"/>
                  </a:cubicBezTo>
                  <a:lnTo>
                    <a:pt x="57150" y="24765"/>
                  </a:lnTo>
                  <a:close/>
                </a:path>
              </a:pathLst>
            </a:custGeom>
            <a:solidFill>
              <a:srgbClr val="000000"/>
            </a:solidFill>
          </p:spPr>
        </p:sp>
      </p:grpSp>
      <p:grpSp>
        <p:nvGrpSpPr>
          <p:cNvPr id="24" name="Group 7"/>
          <p:cNvGrpSpPr>
            <a:grpSpLocks noChangeAspect="1"/>
          </p:cNvGrpSpPr>
          <p:nvPr/>
        </p:nvGrpSpPr>
        <p:grpSpPr>
          <a:xfrm>
            <a:off x="3946561" y="957096"/>
            <a:ext cx="46676" cy="46676"/>
            <a:chOff x="0" y="0"/>
            <a:chExt cx="57150" cy="57150"/>
          </a:xfrm>
        </p:grpSpPr>
        <p:sp>
          <p:nvSpPr>
            <p:cNvPr id="25" name="Freeform 8"/>
            <p:cNvSpPr/>
            <p:nvPr/>
          </p:nvSpPr>
          <p:spPr>
            <a:xfrm>
              <a:off x="0" y="0"/>
              <a:ext cx="57150" cy="57150"/>
            </a:xfrm>
            <a:custGeom>
              <a:avLst/>
              <a:gdLst/>
              <a:ahLst/>
              <a:cxnLst/>
              <a:rect l="l" t="t" r="r" b="b"/>
              <a:pathLst>
                <a:path w="57150" h="57150">
                  <a:moveTo>
                    <a:pt x="57150" y="28575"/>
                  </a:moveTo>
                  <a:lnTo>
                    <a:pt x="56388" y="36068"/>
                  </a:lnTo>
                  <a:lnTo>
                    <a:pt x="51435" y="46101"/>
                  </a:lnTo>
                  <a:cubicBezTo>
                    <a:pt x="46101" y="51435"/>
                    <a:pt x="42926" y="53467"/>
                    <a:pt x="39497" y="54991"/>
                  </a:cubicBezTo>
                  <a:lnTo>
                    <a:pt x="32385" y="57150"/>
                  </a:lnTo>
                  <a:lnTo>
                    <a:pt x="21209" y="56388"/>
                  </a:lnTo>
                  <a:cubicBezTo>
                    <a:pt x="14224" y="53467"/>
                    <a:pt x="11176" y="51435"/>
                    <a:pt x="8382" y="48768"/>
                  </a:cubicBezTo>
                  <a:lnTo>
                    <a:pt x="3683" y="43053"/>
                  </a:lnTo>
                  <a:lnTo>
                    <a:pt x="0" y="32385"/>
                  </a:lnTo>
                  <a:cubicBezTo>
                    <a:pt x="0" y="24765"/>
                    <a:pt x="762" y="21209"/>
                    <a:pt x="2159" y="17653"/>
                  </a:cubicBezTo>
                  <a:lnTo>
                    <a:pt x="5715" y="11049"/>
                  </a:lnTo>
                  <a:lnTo>
                    <a:pt x="14097" y="3683"/>
                  </a:lnTo>
                  <a:cubicBezTo>
                    <a:pt x="21082" y="762"/>
                    <a:pt x="24765" y="0"/>
                    <a:pt x="28575" y="0"/>
                  </a:cubicBezTo>
                  <a:lnTo>
                    <a:pt x="36068" y="762"/>
                  </a:lnTo>
                  <a:lnTo>
                    <a:pt x="46101" y="5715"/>
                  </a:lnTo>
                  <a:cubicBezTo>
                    <a:pt x="51435" y="11049"/>
                    <a:pt x="53467" y="14224"/>
                    <a:pt x="54991" y="17653"/>
                  </a:cubicBezTo>
                  <a:lnTo>
                    <a:pt x="57150" y="24765"/>
                  </a:lnTo>
                  <a:close/>
                </a:path>
              </a:pathLst>
            </a:custGeom>
            <a:solidFill>
              <a:srgbClr val="000000"/>
            </a:solidFill>
          </p:spPr>
        </p:sp>
      </p:grpSp>
      <p:grpSp>
        <p:nvGrpSpPr>
          <p:cNvPr id="26" name="Group 9"/>
          <p:cNvGrpSpPr>
            <a:grpSpLocks noChangeAspect="1"/>
          </p:cNvGrpSpPr>
          <p:nvPr/>
        </p:nvGrpSpPr>
        <p:grpSpPr>
          <a:xfrm>
            <a:off x="3946561" y="5413199"/>
            <a:ext cx="46676" cy="46676"/>
            <a:chOff x="0" y="0"/>
            <a:chExt cx="57150" cy="57150"/>
          </a:xfrm>
        </p:grpSpPr>
        <p:sp>
          <p:nvSpPr>
            <p:cNvPr id="27" name="Freeform 10"/>
            <p:cNvSpPr/>
            <p:nvPr/>
          </p:nvSpPr>
          <p:spPr>
            <a:xfrm>
              <a:off x="0" y="0"/>
              <a:ext cx="57150" cy="57150"/>
            </a:xfrm>
            <a:custGeom>
              <a:avLst/>
              <a:gdLst/>
              <a:ahLst/>
              <a:cxnLst/>
              <a:rect l="l" t="t" r="r" b="b"/>
              <a:pathLst>
                <a:path w="57150" h="57150">
                  <a:moveTo>
                    <a:pt x="57150" y="28575"/>
                  </a:moveTo>
                  <a:lnTo>
                    <a:pt x="56388" y="36068"/>
                  </a:lnTo>
                  <a:lnTo>
                    <a:pt x="51435" y="46101"/>
                  </a:lnTo>
                  <a:cubicBezTo>
                    <a:pt x="46101" y="51435"/>
                    <a:pt x="42926" y="53467"/>
                    <a:pt x="39497" y="54991"/>
                  </a:cubicBezTo>
                  <a:lnTo>
                    <a:pt x="32385" y="57150"/>
                  </a:lnTo>
                  <a:lnTo>
                    <a:pt x="21209" y="56388"/>
                  </a:lnTo>
                  <a:cubicBezTo>
                    <a:pt x="14224" y="53467"/>
                    <a:pt x="11176" y="51435"/>
                    <a:pt x="8382" y="48768"/>
                  </a:cubicBezTo>
                  <a:lnTo>
                    <a:pt x="3683" y="43053"/>
                  </a:lnTo>
                  <a:lnTo>
                    <a:pt x="0" y="32385"/>
                  </a:lnTo>
                  <a:cubicBezTo>
                    <a:pt x="0" y="24765"/>
                    <a:pt x="762" y="21209"/>
                    <a:pt x="2159" y="17653"/>
                  </a:cubicBezTo>
                  <a:lnTo>
                    <a:pt x="5715" y="11049"/>
                  </a:lnTo>
                  <a:lnTo>
                    <a:pt x="14097" y="3683"/>
                  </a:lnTo>
                  <a:cubicBezTo>
                    <a:pt x="21082" y="762"/>
                    <a:pt x="24765" y="0"/>
                    <a:pt x="28575" y="0"/>
                  </a:cubicBezTo>
                  <a:lnTo>
                    <a:pt x="36068" y="762"/>
                  </a:lnTo>
                  <a:lnTo>
                    <a:pt x="46101" y="5715"/>
                  </a:lnTo>
                  <a:cubicBezTo>
                    <a:pt x="51435" y="11049"/>
                    <a:pt x="53467" y="14224"/>
                    <a:pt x="54991" y="17653"/>
                  </a:cubicBezTo>
                  <a:lnTo>
                    <a:pt x="57150" y="24765"/>
                  </a:lnTo>
                  <a:close/>
                </a:path>
              </a:pathLst>
            </a:custGeom>
            <a:solidFill>
              <a:srgbClr val="000000"/>
            </a:solidFill>
          </p:spPr>
        </p:sp>
      </p:grpSp>
      <p:grpSp>
        <p:nvGrpSpPr>
          <p:cNvPr id="28" name="Group 11"/>
          <p:cNvGrpSpPr>
            <a:grpSpLocks noChangeAspect="1"/>
          </p:cNvGrpSpPr>
          <p:nvPr/>
        </p:nvGrpSpPr>
        <p:grpSpPr>
          <a:xfrm>
            <a:off x="344061" y="8826158"/>
            <a:ext cx="38896" cy="38896"/>
            <a:chOff x="0" y="0"/>
            <a:chExt cx="47625" cy="47625"/>
          </a:xfrm>
        </p:grpSpPr>
        <p:sp>
          <p:nvSpPr>
            <p:cNvPr id="29" name="Freeform 12"/>
            <p:cNvSpPr/>
            <p:nvPr/>
          </p:nvSpPr>
          <p:spPr>
            <a:xfrm>
              <a:off x="0" y="0"/>
              <a:ext cx="47752" cy="47752"/>
            </a:xfrm>
            <a:custGeom>
              <a:avLst/>
              <a:gdLst/>
              <a:ahLst/>
              <a:cxnLst/>
              <a:rect l="l" t="t" r="r" b="b"/>
              <a:pathLst>
                <a:path w="47752" h="47752">
                  <a:moveTo>
                    <a:pt x="47625" y="23876"/>
                  </a:moveTo>
                  <a:lnTo>
                    <a:pt x="46990" y="30099"/>
                  </a:lnTo>
                  <a:lnTo>
                    <a:pt x="42799" y="38481"/>
                  </a:lnTo>
                  <a:lnTo>
                    <a:pt x="35814" y="44704"/>
                  </a:lnTo>
                  <a:lnTo>
                    <a:pt x="26924" y="47752"/>
                  </a:lnTo>
                  <a:lnTo>
                    <a:pt x="17526" y="47117"/>
                  </a:lnTo>
                  <a:lnTo>
                    <a:pt x="9144" y="42926"/>
                  </a:lnTo>
                  <a:lnTo>
                    <a:pt x="2921" y="35941"/>
                  </a:lnTo>
                  <a:lnTo>
                    <a:pt x="0" y="26924"/>
                  </a:lnTo>
                  <a:lnTo>
                    <a:pt x="635" y="17653"/>
                  </a:lnTo>
                  <a:lnTo>
                    <a:pt x="4699" y="9144"/>
                  </a:lnTo>
                  <a:lnTo>
                    <a:pt x="11811" y="3048"/>
                  </a:lnTo>
                  <a:lnTo>
                    <a:pt x="20701" y="0"/>
                  </a:lnTo>
                  <a:lnTo>
                    <a:pt x="30099" y="635"/>
                  </a:lnTo>
                  <a:lnTo>
                    <a:pt x="38481" y="4826"/>
                  </a:lnTo>
                  <a:lnTo>
                    <a:pt x="44704" y="11811"/>
                  </a:lnTo>
                  <a:lnTo>
                    <a:pt x="47752" y="20701"/>
                  </a:lnTo>
                  <a:close/>
                </a:path>
              </a:pathLst>
            </a:custGeom>
            <a:solidFill>
              <a:srgbClr val="000000"/>
            </a:solidFill>
          </p:spPr>
        </p:sp>
      </p:grpSp>
      <p:sp>
        <p:nvSpPr>
          <p:cNvPr id="30" name="TextBox 13"/>
          <p:cNvSpPr txBox="1"/>
          <p:nvPr/>
        </p:nvSpPr>
        <p:spPr>
          <a:xfrm>
            <a:off x="382957" y="6316125"/>
            <a:ext cx="2687239" cy="1434022"/>
          </a:xfrm>
          <a:prstGeom prst="rect">
            <a:avLst/>
          </a:prstGeom>
        </p:spPr>
        <p:txBody>
          <a:bodyPr lIns="0" tIns="0" rIns="0" bIns="0" rtlCol="0" anchor="t">
            <a:spAutoFit/>
          </a:bodyPr>
          <a:lstStyle/>
          <a:p>
            <a:pPr algn="l">
              <a:lnSpc>
                <a:spcPts val="2836"/>
              </a:lnSpc>
            </a:pPr>
            <a:r>
              <a:rPr lang="en-US" sz="2062">
                <a:solidFill>
                  <a:srgbClr val="000000"/>
                </a:solidFill>
                <a:latin typeface="Canva Sans"/>
              </a:rPr>
              <a:t>However, when you logged in as a </a:t>
            </a:r>
            <a:r>
              <a:rPr lang="en-US" sz="2062">
                <a:solidFill>
                  <a:srgbClr val="000000"/>
                </a:solidFill>
                <a:latin typeface="Canva Sans Bold"/>
              </a:rPr>
              <a:t>User, </a:t>
            </a:r>
            <a:r>
              <a:rPr lang="en-US" sz="2062">
                <a:solidFill>
                  <a:srgbClr val="000000"/>
                </a:solidFill>
                <a:latin typeface="Canva Sans"/>
              </a:rPr>
              <a:t>This User Dashboard, will be shown to you.</a:t>
            </a:r>
          </a:p>
        </p:txBody>
      </p:sp>
      <p:sp>
        <p:nvSpPr>
          <p:cNvPr id="31" name="TextBox 14"/>
          <p:cNvSpPr txBox="1"/>
          <p:nvPr/>
        </p:nvSpPr>
        <p:spPr>
          <a:xfrm>
            <a:off x="7403818" y="1628782"/>
            <a:ext cx="2563141" cy="2219447"/>
          </a:xfrm>
          <a:prstGeom prst="rect">
            <a:avLst/>
          </a:prstGeom>
        </p:spPr>
        <p:txBody>
          <a:bodyPr lIns="0" tIns="0" rIns="0" bIns="0" rtlCol="0" anchor="t">
            <a:spAutoFit/>
          </a:bodyPr>
          <a:lstStyle/>
          <a:p>
            <a:pPr algn="ctr">
              <a:lnSpc>
                <a:spcPts val="2938"/>
              </a:lnSpc>
            </a:pPr>
            <a:r>
              <a:rPr lang="en-US" sz="2137">
                <a:solidFill>
                  <a:srgbClr val="000000"/>
                </a:solidFill>
                <a:latin typeface="Canva Sans"/>
              </a:rPr>
              <a:t>Ensure that your login credentials are accurate to access the respective dashboards. </a:t>
            </a:r>
          </a:p>
        </p:txBody>
      </p:sp>
      <p:sp>
        <p:nvSpPr>
          <p:cNvPr id="32" name="TextBox 15"/>
          <p:cNvSpPr txBox="1"/>
          <p:nvPr/>
        </p:nvSpPr>
        <p:spPr>
          <a:xfrm>
            <a:off x="16446853" y="454486"/>
            <a:ext cx="1841147" cy="3526366"/>
          </a:xfrm>
          <a:prstGeom prst="rect">
            <a:avLst/>
          </a:prstGeom>
        </p:spPr>
        <p:txBody>
          <a:bodyPr lIns="0" tIns="0" rIns="0" bIns="0" rtlCol="0" anchor="t">
            <a:spAutoFit/>
          </a:bodyPr>
          <a:lstStyle/>
          <a:p>
            <a:pPr algn="ctr">
              <a:lnSpc>
                <a:spcPts val="2815"/>
              </a:lnSpc>
            </a:pPr>
            <a:r>
              <a:rPr lang="en-US" sz="2047" spc="61">
                <a:solidFill>
                  <a:srgbClr val="000000"/>
                </a:solidFill>
                <a:latin typeface="Canva Sans"/>
              </a:rPr>
              <a:t>When logged in as an </a:t>
            </a:r>
            <a:r>
              <a:rPr lang="en-US" sz="2047" spc="61">
                <a:solidFill>
                  <a:srgbClr val="000000"/>
                </a:solidFill>
                <a:latin typeface="Canva Sans Bold"/>
              </a:rPr>
              <a:t>Admin, </a:t>
            </a:r>
            <a:r>
              <a:rPr lang="en-US" sz="2047" spc="61">
                <a:solidFill>
                  <a:srgbClr val="000000"/>
                </a:solidFill>
                <a:latin typeface="Canva Sans"/>
              </a:rPr>
              <a:t>this dashboard, known as the </a:t>
            </a:r>
            <a:r>
              <a:rPr lang="en-US" sz="2047" spc="61">
                <a:solidFill>
                  <a:srgbClr val="000000"/>
                </a:solidFill>
                <a:latin typeface="Canva Sans Bold"/>
              </a:rPr>
              <a:t>Admin Dashboard, </a:t>
            </a:r>
            <a:r>
              <a:rPr lang="en-US" sz="2047" spc="61">
                <a:solidFill>
                  <a:srgbClr val="000000"/>
                </a:solidFill>
                <a:latin typeface="Canva Sans"/>
              </a:rPr>
              <a:t>will be display to you.</a:t>
            </a:r>
          </a:p>
        </p:txBody>
      </p:sp>
      <p:sp>
        <p:nvSpPr>
          <p:cNvPr id="33" name="TextBox 16"/>
          <p:cNvSpPr txBox="1"/>
          <p:nvPr/>
        </p:nvSpPr>
        <p:spPr>
          <a:xfrm>
            <a:off x="10452443" y="4678975"/>
            <a:ext cx="7475883" cy="1159183"/>
          </a:xfrm>
          <a:prstGeom prst="rect">
            <a:avLst/>
          </a:prstGeom>
        </p:spPr>
        <p:txBody>
          <a:bodyPr lIns="0" tIns="0" rIns="0" bIns="0" rtlCol="0" anchor="t">
            <a:spAutoFit/>
          </a:bodyPr>
          <a:lstStyle/>
          <a:p>
            <a:pPr algn="l">
              <a:lnSpc>
                <a:spcPts val="3203"/>
              </a:lnSpc>
            </a:pPr>
            <a:r>
              <a:rPr lang="en-US" sz="2287">
                <a:solidFill>
                  <a:srgbClr val="000000"/>
                </a:solidFill>
                <a:latin typeface="Canva Sans"/>
              </a:rPr>
              <a:t>-------------------------------------------------------------------</a:t>
            </a:r>
          </a:p>
          <a:p>
            <a:pPr algn="l">
              <a:lnSpc>
                <a:spcPts val="2418"/>
              </a:lnSpc>
            </a:pPr>
            <a:r>
              <a:rPr lang="en-US" sz="1143">
                <a:solidFill>
                  <a:srgbClr val="000000"/>
                </a:solidFill>
                <a:latin typeface="Canva Sans"/>
              </a:rPr>
              <a:t>User Dashboard To access the User Dashboard, just enter your username and password in the Login Frame. Upon logging in,</a:t>
            </a:r>
          </a:p>
          <a:p>
            <a:pPr algn="l">
              <a:lnSpc>
                <a:spcPts val="571"/>
              </a:lnSpc>
            </a:pPr>
            <a:r>
              <a:rPr lang="en-US" sz="1143">
                <a:solidFill>
                  <a:srgbClr val="000000"/>
                </a:solidFill>
                <a:latin typeface="Canva Sans"/>
              </a:rPr>
              <a:t>User can borrow books, return books, view available books, view borrowed books, notification, and profile.</a:t>
            </a:r>
          </a:p>
        </p:txBody>
      </p:sp>
      <p:sp>
        <p:nvSpPr>
          <p:cNvPr id="34" name="TextBox 17"/>
          <p:cNvSpPr txBox="1"/>
          <p:nvPr/>
        </p:nvSpPr>
        <p:spPr>
          <a:xfrm>
            <a:off x="10773280" y="6950002"/>
            <a:ext cx="1694063" cy="1947131"/>
          </a:xfrm>
          <a:prstGeom prst="rect">
            <a:avLst/>
          </a:prstGeom>
        </p:spPr>
        <p:txBody>
          <a:bodyPr lIns="0" tIns="0" rIns="0" bIns="0" rtlCol="0" anchor="t">
            <a:spAutoFit/>
          </a:bodyPr>
          <a:lstStyle/>
          <a:p>
            <a:pPr algn="ctr">
              <a:lnSpc>
                <a:spcPts val="2208"/>
              </a:lnSpc>
            </a:pPr>
            <a:r>
              <a:rPr lang="en-US" sz="1867">
                <a:solidFill>
                  <a:srgbClr val="000000"/>
                </a:solidFill>
                <a:latin typeface="Canva Sans"/>
              </a:rPr>
              <a:t>By clicking </a:t>
            </a:r>
            <a:r>
              <a:rPr lang="en-US" sz="1867">
                <a:solidFill>
                  <a:srgbClr val="000000"/>
                </a:solidFill>
                <a:latin typeface="Canva Sans Bold"/>
              </a:rPr>
              <a:t>“BORROW” </a:t>
            </a:r>
            <a:r>
              <a:rPr lang="en-US" sz="1867">
                <a:solidFill>
                  <a:srgbClr val="000000"/>
                </a:solidFill>
                <a:latin typeface="Canva Sans"/>
              </a:rPr>
              <a:t>will take you to this frame where you can borrow a book.</a:t>
            </a:r>
          </a:p>
        </p:txBody>
      </p:sp>
      <p:sp>
        <p:nvSpPr>
          <p:cNvPr id="35" name="Freeform 18"/>
          <p:cNvSpPr/>
          <p:nvPr/>
        </p:nvSpPr>
        <p:spPr>
          <a:xfrm>
            <a:off x="12762618" y="6344700"/>
            <a:ext cx="5165708" cy="3595521"/>
          </a:xfrm>
          <a:custGeom>
            <a:avLst/>
            <a:gdLst/>
            <a:ahLst/>
            <a:cxnLst/>
            <a:rect l="l" t="t" r="r" b="b"/>
            <a:pathLst>
              <a:path w="5165708" h="3595521">
                <a:moveTo>
                  <a:pt x="0" y="0"/>
                </a:moveTo>
                <a:lnTo>
                  <a:pt x="5165708" y="0"/>
                </a:lnTo>
                <a:lnTo>
                  <a:pt x="5165708" y="3595521"/>
                </a:lnTo>
                <a:lnTo>
                  <a:pt x="0" y="3595521"/>
                </a:lnTo>
                <a:lnTo>
                  <a:pt x="0" y="0"/>
                </a:lnTo>
                <a:close/>
              </a:path>
            </a:pathLst>
          </a:custGeom>
          <a:blipFill>
            <a:blip r:embed="rId5"/>
            <a:stretch>
              <a:fillRect r="-595"/>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BCAC1"/>
        </a:solidFill>
        <a:effectLst/>
      </p:bgPr>
    </p:bg>
    <p:spTree>
      <p:nvGrpSpPr>
        <p:cNvPr id="1" name=""/>
        <p:cNvGrpSpPr/>
        <p:nvPr/>
      </p:nvGrpSpPr>
      <p:grpSpPr>
        <a:xfrm>
          <a:off x="0" y="0"/>
          <a:ext cx="0" cy="0"/>
          <a:chOff x="0" y="0"/>
          <a:chExt cx="0" cy="0"/>
        </a:xfrm>
      </p:grpSpPr>
      <p:grpSp>
        <p:nvGrpSpPr>
          <p:cNvPr id="18" name="Group 2"/>
          <p:cNvGrpSpPr>
            <a:grpSpLocks noChangeAspect="1"/>
          </p:cNvGrpSpPr>
          <p:nvPr/>
        </p:nvGrpSpPr>
        <p:grpSpPr>
          <a:xfrm>
            <a:off x="9081584" y="911671"/>
            <a:ext cx="39204" cy="39204"/>
            <a:chOff x="0" y="0"/>
            <a:chExt cx="47625" cy="47625"/>
          </a:xfrm>
        </p:grpSpPr>
        <p:sp>
          <p:nvSpPr>
            <p:cNvPr id="19" name="Freeform 3"/>
            <p:cNvSpPr/>
            <p:nvPr/>
          </p:nvSpPr>
          <p:spPr>
            <a:xfrm>
              <a:off x="0" y="0"/>
              <a:ext cx="47752" cy="47752"/>
            </a:xfrm>
            <a:custGeom>
              <a:avLst/>
              <a:gdLst/>
              <a:ahLst/>
              <a:cxnLst/>
              <a:rect l="l" t="t" r="r" b="b"/>
              <a:pathLst>
                <a:path w="47752" h="47752">
                  <a:moveTo>
                    <a:pt x="47625" y="23876"/>
                  </a:moveTo>
                  <a:lnTo>
                    <a:pt x="46990" y="30099"/>
                  </a:lnTo>
                  <a:lnTo>
                    <a:pt x="42799" y="38481"/>
                  </a:lnTo>
                  <a:lnTo>
                    <a:pt x="35814" y="44704"/>
                  </a:lnTo>
                  <a:lnTo>
                    <a:pt x="26924" y="47752"/>
                  </a:lnTo>
                  <a:lnTo>
                    <a:pt x="17526" y="47117"/>
                  </a:lnTo>
                  <a:lnTo>
                    <a:pt x="9144" y="42926"/>
                  </a:lnTo>
                  <a:lnTo>
                    <a:pt x="2921" y="35941"/>
                  </a:lnTo>
                  <a:lnTo>
                    <a:pt x="0" y="26924"/>
                  </a:lnTo>
                  <a:lnTo>
                    <a:pt x="635" y="17653"/>
                  </a:lnTo>
                  <a:lnTo>
                    <a:pt x="4699" y="9144"/>
                  </a:lnTo>
                  <a:lnTo>
                    <a:pt x="11811" y="3048"/>
                  </a:lnTo>
                  <a:lnTo>
                    <a:pt x="20701" y="0"/>
                  </a:lnTo>
                  <a:lnTo>
                    <a:pt x="30099" y="635"/>
                  </a:lnTo>
                  <a:lnTo>
                    <a:pt x="38481" y="4826"/>
                  </a:lnTo>
                  <a:lnTo>
                    <a:pt x="44704" y="11811"/>
                  </a:lnTo>
                  <a:lnTo>
                    <a:pt x="47752" y="20701"/>
                  </a:lnTo>
                  <a:close/>
                </a:path>
              </a:pathLst>
            </a:custGeom>
            <a:solidFill>
              <a:srgbClr val="000000"/>
            </a:solidFill>
          </p:spPr>
        </p:sp>
      </p:grpSp>
      <p:sp>
        <p:nvSpPr>
          <p:cNvPr id="20" name="Freeform 4"/>
          <p:cNvSpPr/>
          <p:nvPr/>
        </p:nvSpPr>
        <p:spPr>
          <a:xfrm>
            <a:off x="2539335" y="4863528"/>
            <a:ext cx="6436297" cy="3833487"/>
          </a:xfrm>
          <a:custGeom>
            <a:avLst/>
            <a:gdLst/>
            <a:ahLst/>
            <a:cxnLst/>
            <a:rect l="l" t="t" r="r" b="b"/>
            <a:pathLst>
              <a:path w="6436297" h="3833487">
                <a:moveTo>
                  <a:pt x="0" y="0"/>
                </a:moveTo>
                <a:lnTo>
                  <a:pt x="6436297" y="0"/>
                </a:lnTo>
                <a:lnTo>
                  <a:pt x="6436297" y="3833487"/>
                </a:lnTo>
                <a:lnTo>
                  <a:pt x="0" y="3833487"/>
                </a:lnTo>
                <a:lnTo>
                  <a:pt x="0" y="0"/>
                </a:lnTo>
                <a:close/>
              </a:path>
            </a:pathLst>
          </a:custGeom>
          <a:blipFill>
            <a:blip r:embed="rId2"/>
            <a:stretch>
              <a:fillRect l="-14864" t="-2962" r="-14585" b="-4048"/>
            </a:stretch>
          </a:blipFill>
        </p:spPr>
      </p:sp>
      <p:grpSp>
        <p:nvGrpSpPr>
          <p:cNvPr id="21" name="Group 5"/>
          <p:cNvGrpSpPr>
            <a:grpSpLocks noChangeAspect="1"/>
          </p:cNvGrpSpPr>
          <p:nvPr/>
        </p:nvGrpSpPr>
        <p:grpSpPr>
          <a:xfrm>
            <a:off x="5251850" y="3366085"/>
            <a:ext cx="39204" cy="39204"/>
            <a:chOff x="0" y="0"/>
            <a:chExt cx="47625" cy="47625"/>
          </a:xfrm>
        </p:grpSpPr>
        <p:sp>
          <p:nvSpPr>
            <p:cNvPr id="22" name="Freeform 6"/>
            <p:cNvSpPr/>
            <p:nvPr/>
          </p:nvSpPr>
          <p:spPr>
            <a:xfrm>
              <a:off x="0" y="0"/>
              <a:ext cx="47752" cy="47752"/>
            </a:xfrm>
            <a:custGeom>
              <a:avLst/>
              <a:gdLst/>
              <a:ahLst/>
              <a:cxnLst/>
              <a:rect l="l" t="t" r="r" b="b"/>
              <a:pathLst>
                <a:path w="47752" h="47752">
                  <a:moveTo>
                    <a:pt x="47625" y="23876"/>
                  </a:moveTo>
                  <a:lnTo>
                    <a:pt x="46990" y="30099"/>
                  </a:lnTo>
                  <a:lnTo>
                    <a:pt x="42799" y="38481"/>
                  </a:lnTo>
                  <a:lnTo>
                    <a:pt x="35814" y="44704"/>
                  </a:lnTo>
                  <a:lnTo>
                    <a:pt x="26924" y="47752"/>
                  </a:lnTo>
                  <a:lnTo>
                    <a:pt x="17526" y="47117"/>
                  </a:lnTo>
                  <a:lnTo>
                    <a:pt x="9144" y="42926"/>
                  </a:lnTo>
                  <a:lnTo>
                    <a:pt x="2921" y="35941"/>
                  </a:lnTo>
                  <a:lnTo>
                    <a:pt x="0" y="26924"/>
                  </a:lnTo>
                  <a:lnTo>
                    <a:pt x="635" y="17653"/>
                  </a:lnTo>
                  <a:lnTo>
                    <a:pt x="4699" y="9144"/>
                  </a:lnTo>
                  <a:lnTo>
                    <a:pt x="11811" y="3048"/>
                  </a:lnTo>
                  <a:lnTo>
                    <a:pt x="20701" y="0"/>
                  </a:lnTo>
                  <a:lnTo>
                    <a:pt x="30099" y="635"/>
                  </a:lnTo>
                  <a:lnTo>
                    <a:pt x="38481" y="4826"/>
                  </a:lnTo>
                  <a:lnTo>
                    <a:pt x="44704" y="11811"/>
                  </a:lnTo>
                  <a:lnTo>
                    <a:pt x="47752" y="20701"/>
                  </a:lnTo>
                  <a:close/>
                </a:path>
              </a:pathLst>
            </a:custGeom>
            <a:solidFill>
              <a:srgbClr val="000000"/>
            </a:solidFill>
          </p:spPr>
        </p:sp>
      </p:grpSp>
      <p:sp>
        <p:nvSpPr>
          <p:cNvPr id="23" name="Freeform 7"/>
          <p:cNvSpPr/>
          <p:nvPr/>
        </p:nvSpPr>
        <p:spPr>
          <a:xfrm>
            <a:off x="9081584" y="377076"/>
            <a:ext cx="6467065" cy="3837599"/>
          </a:xfrm>
          <a:custGeom>
            <a:avLst/>
            <a:gdLst/>
            <a:ahLst/>
            <a:cxnLst/>
            <a:rect l="l" t="t" r="r" b="b"/>
            <a:pathLst>
              <a:path w="6467065" h="3837599">
                <a:moveTo>
                  <a:pt x="0" y="0"/>
                </a:moveTo>
                <a:lnTo>
                  <a:pt x="6467065" y="0"/>
                </a:lnTo>
                <a:lnTo>
                  <a:pt x="6467065" y="3837600"/>
                </a:lnTo>
                <a:lnTo>
                  <a:pt x="0" y="3837600"/>
                </a:lnTo>
                <a:lnTo>
                  <a:pt x="0" y="0"/>
                </a:lnTo>
                <a:close/>
              </a:path>
            </a:pathLst>
          </a:custGeom>
          <a:blipFill>
            <a:blip r:embed="rId3"/>
            <a:stretch>
              <a:fillRect l="-15128" t="-3445" r="-15201" b="-4332"/>
            </a:stretch>
          </a:blipFill>
        </p:spPr>
      </p:sp>
      <p:grpSp>
        <p:nvGrpSpPr>
          <p:cNvPr id="24" name="Group 8"/>
          <p:cNvGrpSpPr>
            <a:grpSpLocks noChangeAspect="1"/>
          </p:cNvGrpSpPr>
          <p:nvPr/>
        </p:nvGrpSpPr>
        <p:grpSpPr>
          <a:xfrm>
            <a:off x="9081584" y="5822938"/>
            <a:ext cx="39204" cy="39204"/>
            <a:chOff x="0" y="0"/>
            <a:chExt cx="47625" cy="47625"/>
          </a:xfrm>
        </p:grpSpPr>
        <p:sp>
          <p:nvSpPr>
            <p:cNvPr id="25" name="Freeform 9"/>
            <p:cNvSpPr/>
            <p:nvPr/>
          </p:nvSpPr>
          <p:spPr>
            <a:xfrm>
              <a:off x="0" y="0"/>
              <a:ext cx="47752" cy="47752"/>
            </a:xfrm>
            <a:custGeom>
              <a:avLst/>
              <a:gdLst/>
              <a:ahLst/>
              <a:cxnLst/>
              <a:rect l="l" t="t" r="r" b="b"/>
              <a:pathLst>
                <a:path w="47752" h="47752">
                  <a:moveTo>
                    <a:pt x="47625" y="23876"/>
                  </a:moveTo>
                  <a:lnTo>
                    <a:pt x="46990" y="30099"/>
                  </a:lnTo>
                  <a:lnTo>
                    <a:pt x="42799" y="38481"/>
                  </a:lnTo>
                  <a:lnTo>
                    <a:pt x="35814" y="44704"/>
                  </a:lnTo>
                  <a:lnTo>
                    <a:pt x="26924" y="47752"/>
                  </a:lnTo>
                  <a:lnTo>
                    <a:pt x="17526" y="47117"/>
                  </a:lnTo>
                  <a:lnTo>
                    <a:pt x="9144" y="42926"/>
                  </a:lnTo>
                  <a:lnTo>
                    <a:pt x="2921" y="35941"/>
                  </a:lnTo>
                  <a:lnTo>
                    <a:pt x="0" y="26924"/>
                  </a:lnTo>
                  <a:lnTo>
                    <a:pt x="635" y="17653"/>
                  </a:lnTo>
                  <a:lnTo>
                    <a:pt x="4699" y="9144"/>
                  </a:lnTo>
                  <a:lnTo>
                    <a:pt x="11811" y="3048"/>
                  </a:lnTo>
                  <a:lnTo>
                    <a:pt x="20701" y="0"/>
                  </a:lnTo>
                  <a:lnTo>
                    <a:pt x="30099" y="635"/>
                  </a:lnTo>
                  <a:lnTo>
                    <a:pt x="38481" y="4826"/>
                  </a:lnTo>
                  <a:lnTo>
                    <a:pt x="44704" y="11811"/>
                  </a:lnTo>
                  <a:lnTo>
                    <a:pt x="47752" y="20701"/>
                  </a:lnTo>
                  <a:close/>
                </a:path>
              </a:pathLst>
            </a:custGeom>
            <a:solidFill>
              <a:srgbClr val="000000"/>
            </a:solidFill>
          </p:spPr>
        </p:sp>
      </p:grpSp>
      <p:sp>
        <p:nvSpPr>
          <p:cNvPr id="26" name="Freeform 10"/>
          <p:cNvSpPr/>
          <p:nvPr/>
        </p:nvSpPr>
        <p:spPr>
          <a:xfrm>
            <a:off x="11267825" y="4752672"/>
            <a:ext cx="6758667" cy="4055200"/>
          </a:xfrm>
          <a:custGeom>
            <a:avLst/>
            <a:gdLst/>
            <a:ahLst/>
            <a:cxnLst/>
            <a:rect l="l" t="t" r="r" b="b"/>
            <a:pathLst>
              <a:path w="6758667" h="4055200">
                <a:moveTo>
                  <a:pt x="0" y="0"/>
                </a:moveTo>
                <a:lnTo>
                  <a:pt x="6758667" y="0"/>
                </a:lnTo>
                <a:lnTo>
                  <a:pt x="6758667" y="4055200"/>
                </a:lnTo>
                <a:lnTo>
                  <a:pt x="0" y="4055200"/>
                </a:lnTo>
                <a:lnTo>
                  <a:pt x="0" y="0"/>
                </a:lnTo>
                <a:close/>
              </a:path>
            </a:pathLst>
          </a:custGeom>
          <a:blipFill>
            <a:blip r:embed="rId4"/>
            <a:stretch>
              <a:fillRect l="-16685" t="-4391" r="-16281" b="-4766"/>
            </a:stretch>
          </a:blipFill>
        </p:spPr>
      </p:sp>
      <p:grpSp>
        <p:nvGrpSpPr>
          <p:cNvPr id="27" name="Group 11"/>
          <p:cNvGrpSpPr>
            <a:grpSpLocks noChangeAspect="1"/>
          </p:cNvGrpSpPr>
          <p:nvPr/>
        </p:nvGrpSpPr>
        <p:grpSpPr>
          <a:xfrm>
            <a:off x="5267531" y="8379910"/>
            <a:ext cx="39204" cy="39204"/>
            <a:chOff x="0" y="0"/>
            <a:chExt cx="47625" cy="47625"/>
          </a:xfrm>
        </p:grpSpPr>
        <p:sp>
          <p:nvSpPr>
            <p:cNvPr id="28" name="Freeform 12"/>
            <p:cNvSpPr/>
            <p:nvPr/>
          </p:nvSpPr>
          <p:spPr>
            <a:xfrm>
              <a:off x="0" y="0"/>
              <a:ext cx="47752" cy="47752"/>
            </a:xfrm>
            <a:custGeom>
              <a:avLst/>
              <a:gdLst/>
              <a:ahLst/>
              <a:cxnLst/>
              <a:rect l="l" t="t" r="r" b="b"/>
              <a:pathLst>
                <a:path w="47752" h="47752">
                  <a:moveTo>
                    <a:pt x="47625" y="23876"/>
                  </a:moveTo>
                  <a:lnTo>
                    <a:pt x="46990" y="30099"/>
                  </a:lnTo>
                  <a:lnTo>
                    <a:pt x="42799" y="38481"/>
                  </a:lnTo>
                  <a:lnTo>
                    <a:pt x="35814" y="44704"/>
                  </a:lnTo>
                  <a:lnTo>
                    <a:pt x="26924" y="47752"/>
                  </a:lnTo>
                  <a:lnTo>
                    <a:pt x="17526" y="47117"/>
                  </a:lnTo>
                  <a:lnTo>
                    <a:pt x="9144" y="42926"/>
                  </a:lnTo>
                  <a:lnTo>
                    <a:pt x="2921" y="35941"/>
                  </a:lnTo>
                  <a:lnTo>
                    <a:pt x="0" y="26924"/>
                  </a:lnTo>
                  <a:lnTo>
                    <a:pt x="635" y="17653"/>
                  </a:lnTo>
                  <a:lnTo>
                    <a:pt x="4699" y="9144"/>
                  </a:lnTo>
                  <a:lnTo>
                    <a:pt x="11811" y="3048"/>
                  </a:lnTo>
                  <a:lnTo>
                    <a:pt x="20701" y="0"/>
                  </a:lnTo>
                  <a:lnTo>
                    <a:pt x="30099" y="635"/>
                  </a:lnTo>
                  <a:lnTo>
                    <a:pt x="38481" y="4826"/>
                  </a:lnTo>
                  <a:lnTo>
                    <a:pt x="44704" y="11811"/>
                  </a:lnTo>
                  <a:lnTo>
                    <a:pt x="47752" y="20701"/>
                  </a:lnTo>
                  <a:close/>
                </a:path>
              </a:pathLst>
            </a:custGeom>
            <a:solidFill>
              <a:srgbClr val="000000"/>
            </a:solidFill>
          </p:spPr>
        </p:sp>
      </p:grpSp>
      <p:sp>
        <p:nvSpPr>
          <p:cNvPr id="29" name="TextBox 13"/>
          <p:cNvSpPr txBox="1"/>
          <p:nvPr/>
        </p:nvSpPr>
        <p:spPr>
          <a:xfrm>
            <a:off x="340575" y="6001454"/>
            <a:ext cx="2198761" cy="1381720"/>
          </a:xfrm>
          <a:prstGeom prst="rect">
            <a:avLst/>
          </a:prstGeom>
        </p:spPr>
        <p:txBody>
          <a:bodyPr lIns="0" tIns="0" rIns="0" bIns="0" rtlCol="0" anchor="t">
            <a:spAutoFit/>
          </a:bodyPr>
          <a:lstStyle/>
          <a:p>
            <a:pPr algn="l">
              <a:lnSpc>
                <a:spcPts val="1928"/>
              </a:lnSpc>
            </a:pPr>
            <a:r>
              <a:rPr lang="en-US" sz="1630">
                <a:solidFill>
                  <a:srgbClr val="000000"/>
                </a:solidFill>
                <a:latin typeface="Canva Sans"/>
              </a:rPr>
              <a:t>By clicking </a:t>
            </a:r>
            <a:r>
              <a:rPr lang="en-US" sz="1630">
                <a:solidFill>
                  <a:srgbClr val="000000"/>
                </a:solidFill>
                <a:latin typeface="Canva Sans Bold"/>
              </a:rPr>
              <a:t>“VIEW AVAILABLE BOOKS” </a:t>
            </a:r>
            <a:r>
              <a:rPr lang="en-US" sz="1630">
                <a:solidFill>
                  <a:srgbClr val="000000"/>
                </a:solidFill>
                <a:latin typeface="Canva Sans"/>
              </a:rPr>
              <a:t>you will be taken to this frame where you can see a list of all the books.</a:t>
            </a:r>
          </a:p>
        </p:txBody>
      </p:sp>
      <p:sp>
        <p:nvSpPr>
          <p:cNvPr id="30" name="TextBox 14"/>
          <p:cNvSpPr txBox="1"/>
          <p:nvPr/>
        </p:nvSpPr>
        <p:spPr>
          <a:xfrm>
            <a:off x="6718173" y="1262697"/>
            <a:ext cx="2257459" cy="1537331"/>
          </a:xfrm>
          <a:prstGeom prst="rect">
            <a:avLst/>
          </a:prstGeom>
        </p:spPr>
        <p:txBody>
          <a:bodyPr lIns="0" tIns="0" rIns="0" bIns="0" rtlCol="0" anchor="t">
            <a:spAutoFit/>
          </a:bodyPr>
          <a:lstStyle/>
          <a:p>
            <a:pPr algn="ctr">
              <a:lnSpc>
                <a:spcPts val="2085"/>
              </a:lnSpc>
            </a:pPr>
            <a:r>
              <a:rPr lang="en-US" sz="1762">
                <a:solidFill>
                  <a:srgbClr val="000000"/>
                </a:solidFill>
                <a:latin typeface="Canva Sans"/>
              </a:rPr>
              <a:t>By clicking </a:t>
            </a:r>
            <a:r>
              <a:rPr lang="en-US" sz="1762">
                <a:solidFill>
                  <a:srgbClr val="000000"/>
                </a:solidFill>
                <a:latin typeface="Canva Sans Bold"/>
              </a:rPr>
              <a:t>“RETURN” </a:t>
            </a:r>
            <a:r>
              <a:rPr lang="en-US" sz="1762">
                <a:solidFill>
                  <a:srgbClr val="000000"/>
                </a:solidFill>
                <a:latin typeface="Canva Sans"/>
              </a:rPr>
              <a:t>will take you to this frame where you can return a book you borrow.</a:t>
            </a:r>
          </a:p>
        </p:txBody>
      </p:sp>
      <p:sp>
        <p:nvSpPr>
          <p:cNvPr id="31" name="TextBox 15"/>
          <p:cNvSpPr txBox="1"/>
          <p:nvPr/>
        </p:nvSpPr>
        <p:spPr>
          <a:xfrm>
            <a:off x="15831812" y="742808"/>
            <a:ext cx="2210800" cy="2394716"/>
          </a:xfrm>
          <a:prstGeom prst="rect">
            <a:avLst/>
          </a:prstGeom>
        </p:spPr>
        <p:txBody>
          <a:bodyPr lIns="0" tIns="0" rIns="0" bIns="0" rtlCol="0" anchor="t">
            <a:spAutoFit/>
          </a:bodyPr>
          <a:lstStyle/>
          <a:p>
            <a:pPr algn="ctr">
              <a:lnSpc>
                <a:spcPts val="2159"/>
              </a:lnSpc>
            </a:pPr>
            <a:r>
              <a:rPr lang="en-US" sz="1825">
                <a:solidFill>
                  <a:srgbClr val="000000"/>
                </a:solidFill>
                <a:latin typeface="Canva Sans"/>
              </a:rPr>
              <a:t>By clicking </a:t>
            </a:r>
            <a:r>
              <a:rPr lang="en-US" sz="1825">
                <a:solidFill>
                  <a:srgbClr val="000000"/>
                </a:solidFill>
                <a:latin typeface="Canva Sans Bold"/>
              </a:rPr>
              <a:t>“VIEW BORROWED BOOKS” </a:t>
            </a:r>
            <a:r>
              <a:rPr lang="en-US" sz="1825">
                <a:solidFill>
                  <a:srgbClr val="000000"/>
                </a:solidFill>
                <a:latin typeface="Canva Sans"/>
              </a:rPr>
              <a:t>you will be taken to this frame where you can see a list of all the books you have currently borrowed.</a:t>
            </a:r>
          </a:p>
        </p:txBody>
      </p:sp>
      <p:sp>
        <p:nvSpPr>
          <p:cNvPr id="32" name="TextBox 16"/>
          <p:cNvSpPr txBox="1"/>
          <p:nvPr/>
        </p:nvSpPr>
        <p:spPr>
          <a:xfrm>
            <a:off x="9144000" y="5143500"/>
            <a:ext cx="1844127" cy="3001509"/>
          </a:xfrm>
          <a:prstGeom prst="rect">
            <a:avLst/>
          </a:prstGeom>
        </p:spPr>
        <p:txBody>
          <a:bodyPr lIns="0" tIns="0" rIns="0" bIns="0" rtlCol="0" anchor="t">
            <a:spAutoFit/>
          </a:bodyPr>
          <a:lstStyle/>
          <a:p>
            <a:pPr algn="ctr">
              <a:lnSpc>
                <a:spcPts val="2668"/>
              </a:lnSpc>
            </a:pPr>
            <a:r>
              <a:rPr lang="en-US" sz="2231">
                <a:solidFill>
                  <a:srgbClr val="000000"/>
                </a:solidFill>
                <a:latin typeface="Canva Sans"/>
              </a:rPr>
              <a:t>By clicking </a:t>
            </a:r>
            <a:r>
              <a:rPr lang="en-US" sz="2231">
                <a:solidFill>
                  <a:srgbClr val="000000"/>
                </a:solidFill>
                <a:latin typeface="Canva Sans Bold"/>
              </a:rPr>
              <a:t>"NOTIFICATION"</a:t>
            </a:r>
            <a:r>
              <a:rPr lang="en-US" sz="2231">
                <a:solidFill>
                  <a:srgbClr val="000000"/>
                </a:solidFill>
                <a:latin typeface="Canva Sans"/>
              </a:rPr>
              <a:t> you will be taken to this frame where you can see if you have any notifications.</a:t>
            </a:r>
          </a:p>
        </p:txBody>
      </p:sp>
      <p:sp>
        <p:nvSpPr>
          <p:cNvPr id="33" name="Freeform 17"/>
          <p:cNvSpPr/>
          <p:nvPr/>
        </p:nvSpPr>
        <p:spPr>
          <a:xfrm>
            <a:off x="555527" y="377076"/>
            <a:ext cx="6162647" cy="4277415"/>
          </a:xfrm>
          <a:custGeom>
            <a:avLst/>
            <a:gdLst/>
            <a:ahLst/>
            <a:cxnLst/>
            <a:rect l="l" t="t" r="r" b="b"/>
            <a:pathLst>
              <a:path w="6162647" h="4277415">
                <a:moveTo>
                  <a:pt x="0" y="0"/>
                </a:moveTo>
                <a:lnTo>
                  <a:pt x="6162646" y="0"/>
                </a:lnTo>
                <a:lnTo>
                  <a:pt x="6162646" y="4277416"/>
                </a:lnTo>
                <a:lnTo>
                  <a:pt x="0" y="4277416"/>
                </a:lnTo>
                <a:lnTo>
                  <a:pt x="0" y="0"/>
                </a:lnTo>
                <a:close/>
              </a:path>
            </a:pathLst>
          </a:custGeom>
          <a:blipFill>
            <a:blip r:embed="rId5"/>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BCAC1"/>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883014" y="1158345"/>
            <a:ext cx="39033" cy="39033"/>
            <a:chOff x="0" y="0"/>
            <a:chExt cx="47625" cy="47625"/>
          </a:xfrm>
        </p:grpSpPr>
        <p:sp>
          <p:nvSpPr>
            <p:cNvPr id="3" name="Freeform 3"/>
            <p:cNvSpPr/>
            <p:nvPr/>
          </p:nvSpPr>
          <p:spPr>
            <a:xfrm>
              <a:off x="0" y="0"/>
              <a:ext cx="47752" cy="47752"/>
            </a:xfrm>
            <a:custGeom>
              <a:avLst/>
              <a:gdLst/>
              <a:ahLst/>
              <a:cxnLst/>
              <a:rect l="l" t="t" r="r" b="b"/>
              <a:pathLst>
                <a:path w="47752" h="47752">
                  <a:moveTo>
                    <a:pt x="47625" y="23876"/>
                  </a:moveTo>
                  <a:lnTo>
                    <a:pt x="46990" y="30099"/>
                  </a:lnTo>
                  <a:lnTo>
                    <a:pt x="42799" y="38481"/>
                  </a:lnTo>
                  <a:lnTo>
                    <a:pt x="35814" y="44704"/>
                  </a:lnTo>
                  <a:lnTo>
                    <a:pt x="26924" y="47752"/>
                  </a:lnTo>
                  <a:lnTo>
                    <a:pt x="17526" y="47117"/>
                  </a:lnTo>
                  <a:lnTo>
                    <a:pt x="9144" y="42926"/>
                  </a:lnTo>
                  <a:lnTo>
                    <a:pt x="2921" y="35941"/>
                  </a:lnTo>
                  <a:lnTo>
                    <a:pt x="0" y="26924"/>
                  </a:lnTo>
                  <a:lnTo>
                    <a:pt x="635" y="17653"/>
                  </a:lnTo>
                  <a:lnTo>
                    <a:pt x="4699" y="9144"/>
                  </a:lnTo>
                  <a:lnTo>
                    <a:pt x="11811" y="3048"/>
                  </a:lnTo>
                  <a:lnTo>
                    <a:pt x="20701" y="0"/>
                  </a:lnTo>
                  <a:lnTo>
                    <a:pt x="30099" y="635"/>
                  </a:lnTo>
                  <a:lnTo>
                    <a:pt x="38481" y="4826"/>
                  </a:lnTo>
                  <a:lnTo>
                    <a:pt x="44704" y="11811"/>
                  </a:lnTo>
                  <a:lnTo>
                    <a:pt x="47752" y="20701"/>
                  </a:lnTo>
                  <a:close/>
                </a:path>
              </a:pathLst>
            </a:custGeom>
            <a:solidFill>
              <a:srgbClr val="000000"/>
            </a:solidFill>
          </p:spPr>
        </p:sp>
      </p:grpSp>
      <p:grpSp>
        <p:nvGrpSpPr>
          <p:cNvPr id="4" name="Group 4"/>
          <p:cNvGrpSpPr>
            <a:grpSpLocks noChangeAspect="1"/>
          </p:cNvGrpSpPr>
          <p:nvPr/>
        </p:nvGrpSpPr>
        <p:grpSpPr>
          <a:xfrm>
            <a:off x="16192641" y="495440"/>
            <a:ext cx="39033" cy="39033"/>
            <a:chOff x="0" y="0"/>
            <a:chExt cx="47625" cy="47625"/>
          </a:xfrm>
        </p:grpSpPr>
        <p:sp>
          <p:nvSpPr>
            <p:cNvPr id="5" name="Freeform 5"/>
            <p:cNvSpPr/>
            <p:nvPr/>
          </p:nvSpPr>
          <p:spPr>
            <a:xfrm>
              <a:off x="0" y="0"/>
              <a:ext cx="47752" cy="47752"/>
            </a:xfrm>
            <a:custGeom>
              <a:avLst/>
              <a:gdLst/>
              <a:ahLst/>
              <a:cxnLst/>
              <a:rect l="l" t="t" r="r" b="b"/>
              <a:pathLst>
                <a:path w="47752" h="47752">
                  <a:moveTo>
                    <a:pt x="47625" y="23876"/>
                  </a:moveTo>
                  <a:lnTo>
                    <a:pt x="46990" y="30099"/>
                  </a:lnTo>
                  <a:lnTo>
                    <a:pt x="42799" y="38481"/>
                  </a:lnTo>
                  <a:lnTo>
                    <a:pt x="35814" y="44704"/>
                  </a:lnTo>
                  <a:lnTo>
                    <a:pt x="26924" y="47752"/>
                  </a:lnTo>
                  <a:lnTo>
                    <a:pt x="17526" y="47117"/>
                  </a:lnTo>
                  <a:lnTo>
                    <a:pt x="9144" y="42926"/>
                  </a:lnTo>
                  <a:lnTo>
                    <a:pt x="2921" y="35941"/>
                  </a:lnTo>
                  <a:lnTo>
                    <a:pt x="0" y="26924"/>
                  </a:lnTo>
                  <a:lnTo>
                    <a:pt x="635" y="17653"/>
                  </a:lnTo>
                  <a:lnTo>
                    <a:pt x="4699" y="9144"/>
                  </a:lnTo>
                  <a:lnTo>
                    <a:pt x="11811" y="3048"/>
                  </a:lnTo>
                  <a:lnTo>
                    <a:pt x="20701" y="0"/>
                  </a:lnTo>
                  <a:lnTo>
                    <a:pt x="30099" y="635"/>
                  </a:lnTo>
                  <a:lnTo>
                    <a:pt x="38481" y="4826"/>
                  </a:lnTo>
                  <a:lnTo>
                    <a:pt x="44704" y="11811"/>
                  </a:lnTo>
                  <a:lnTo>
                    <a:pt x="47752" y="20701"/>
                  </a:lnTo>
                  <a:close/>
                </a:path>
              </a:pathLst>
            </a:custGeom>
            <a:solidFill>
              <a:srgbClr val="000000"/>
            </a:solidFill>
          </p:spPr>
        </p:sp>
      </p:grpSp>
      <p:sp>
        <p:nvSpPr>
          <p:cNvPr id="6" name="Freeform 6"/>
          <p:cNvSpPr/>
          <p:nvPr/>
        </p:nvSpPr>
        <p:spPr>
          <a:xfrm>
            <a:off x="9369956" y="514957"/>
            <a:ext cx="6409900" cy="3817765"/>
          </a:xfrm>
          <a:custGeom>
            <a:avLst/>
            <a:gdLst/>
            <a:ahLst/>
            <a:cxnLst/>
            <a:rect l="l" t="t" r="r" b="b"/>
            <a:pathLst>
              <a:path w="6409900" h="3817765">
                <a:moveTo>
                  <a:pt x="0" y="0"/>
                </a:moveTo>
                <a:lnTo>
                  <a:pt x="6409900" y="0"/>
                </a:lnTo>
                <a:lnTo>
                  <a:pt x="6409900" y="3817765"/>
                </a:lnTo>
                <a:lnTo>
                  <a:pt x="0" y="3817765"/>
                </a:lnTo>
                <a:lnTo>
                  <a:pt x="0" y="0"/>
                </a:lnTo>
                <a:close/>
              </a:path>
            </a:pathLst>
          </a:custGeom>
          <a:blipFill>
            <a:blip r:embed="rId2"/>
            <a:stretch>
              <a:fillRect/>
            </a:stretch>
          </a:blipFill>
        </p:spPr>
      </p:sp>
      <p:grpSp>
        <p:nvGrpSpPr>
          <p:cNvPr id="7" name="Group 7"/>
          <p:cNvGrpSpPr>
            <a:grpSpLocks noChangeAspect="1"/>
          </p:cNvGrpSpPr>
          <p:nvPr/>
        </p:nvGrpSpPr>
        <p:grpSpPr>
          <a:xfrm>
            <a:off x="12509289" y="5770790"/>
            <a:ext cx="39033" cy="39033"/>
            <a:chOff x="0" y="0"/>
            <a:chExt cx="47625" cy="47625"/>
          </a:xfrm>
        </p:grpSpPr>
        <p:sp>
          <p:nvSpPr>
            <p:cNvPr id="8" name="Freeform 8"/>
            <p:cNvSpPr/>
            <p:nvPr/>
          </p:nvSpPr>
          <p:spPr>
            <a:xfrm>
              <a:off x="0" y="0"/>
              <a:ext cx="47752" cy="47752"/>
            </a:xfrm>
            <a:custGeom>
              <a:avLst/>
              <a:gdLst/>
              <a:ahLst/>
              <a:cxnLst/>
              <a:rect l="l" t="t" r="r" b="b"/>
              <a:pathLst>
                <a:path w="47752" h="47752">
                  <a:moveTo>
                    <a:pt x="47625" y="23876"/>
                  </a:moveTo>
                  <a:lnTo>
                    <a:pt x="46990" y="30099"/>
                  </a:lnTo>
                  <a:lnTo>
                    <a:pt x="42799" y="38481"/>
                  </a:lnTo>
                  <a:lnTo>
                    <a:pt x="35814" y="44704"/>
                  </a:lnTo>
                  <a:lnTo>
                    <a:pt x="26924" y="47752"/>
                  </a:lnTo>
                  <a:lnTo>
                    <a:pt x="17526" y="47117"/>
                  </a:lnTo>
                  <a:lnTo>
                    <a:pt x="9144" y="42926"/>
                  </a:lnTo>
                  <a:lnTo>
                    <a:pt x="2921" y="35941"/>
                  </a:lnTo>
                  <a:lnTo>
                    <a:pt x="0" y="26924"/>
                  </a:lnTo>
                  <a:lnTo>
                    <a:pt x="635" y="17653"/>
                  </a:lnTo>
                  <a:lnTo>
                    <a:pt x="4699" y="9144"/>
                  </a:lnTo>
                  <a:lnTo>
                    <a:pt x="11811" y="3048"/>
                  </a:lnTo>
                  <a:lnTo>
                    <a:pt x="20701" y="0"/>
                  </a:lnTo>
                  <a:lnTo>
                    <a:pt x="30099" y="635"/>
                  </a:lnTo>
                  <a:lnTo>
                    <a:pt x="38481" y="4826"/>
                  </a:lnTo>
                  <a:lnTo>
                    <a:pt x="44704" y="11811"/>
                  </a:lnTo>
                  <a:lnTo>
                    <a:pt x="47752" y="20701"/>
                  </a:lnTo>
                  <a:close/>
                </a:path>
              </a:pathLst>
            </a:custGeom>
            <a:solidFill>
              <a:srgbClr val="000000"/>
            </a:solidFill>
          </p:spPr>
        </p:sp>
      </p:grpSp>
      <p:sp>
        <p:nvSpPr>
          <p:cNvPr id="9" name="Freeform 9"/>
          <p:cNvSpPr/>
          <p:nvPr/>
        </p:nvSpPr>
        <p:spPr>
          <a:xfrm>
            <a:off x="11316001" y="4999472"/>
            <a:ext cx="6776779" cy="4045170"/>
          </a:xfrm>
          <a:custGeom>
            <a:avLst/>
            <a:gdLst/>
            <a:ahLst/>
            <a:cxnLst/>
            <a:rect l="l" t="t" r="r" b="b"/>
            <a:pathLst>
              <a:path w="6776779" h="4045170">
                <a:moveTo>
                  <a:pt x="0" y="0"/>
                </a:moveTo>
                <a:lnTo>
                  <a:pt x="6776780" y="0"/>
                </a:lnTo>
                <a:lnTo>
                  <a:pt x="6776780" y="4045170"/>
                </a:lnTo>
                <a:lnTo>
                  <a:pt x="0" y="4045170"/>
                </a:lnTo>
                <a:lnTo>
                  <a:pt x="0" y="0"/>
                </a:lnTo>
                <a:close/>
              </a:path>
            </a:pathLst>
          </a:custGeom>
          <a:blipFill>
            <a:blip r:embed="rId3"/>
            <a:stretch>
              <a:fillRect l="-15303" t="-2813" r="-15092" b="-4197"/>
            </a:stretch>
          </a:blipFill>
        </p:spPr>
      </p:sp>
      <p:grpSp>
        <p:nvGrpSpPr>
          <p:cNvPr id="10" name="Group 10"/>
          <p:cNvGrpSpPr>
            <a:grpSpLocks noChangeAspect="1"/>
          </p:cNvGrpSpPr>
          <p:nvPr/>
        </p:nvGrpSpPr>
        <p:grpSpPr>
          <a:xfrm>
            <a:off x="16451031" y="8286331"/>
            <a:ext cx="39033" cy="39033"/>
            <a:chOff x="0" y="0"/>
            <a:chExt cx="47625" cy="47625"/>
          </a:xfrm>
        </p:grpSpPr>
        <p:sp>
          <p:nvSpPr>
            <p:cNvPr id="11" name="Freeform 11"/>
            <p:cNvSpPr/>
            <p:nvPr/>
          </p:nvSpPr>
          <p:spPr>
            <a:xfrm>
              <a:off x="0" y="0"/>
              <a:ext cx="47752" cy="47752"/>
            </a:xfrm>
            <a:custGeom>
              <a:avLst/>
              <a:gdLst/>
              <a:ahLst/>
              <a:cxnLst/>
              <a:rect l="l" t="t" r="r" b="b"/>
              <a:pathLst>
                <a:path w="47752" h="47752">
                  <a:moveTo>
                    <a:pt x="47625" y="23876"/>
                  </a:moveTo>
                  <a:lnTo>
                    <a:pt x="46990" y="30099"/>
                  </a:lnTo>
                  <a:lnTo>
                    <a:pt x="42799" y="38481"/>
                  </a:lnTo>
                  <a:lnTo>
                    <a:pt x="35814" y="44704"/>
                  </a:lnTo>
                  <a:lnTo>
                    <a:pt x="26924" y="47752"/>
                  </a:lnTo>
                  <a:lnTo>
                    <a:pt x="17526" y="47117"/>
                  </a:lnTo>
                  <a:lnTo>
                    <a:pt x="9144" y="42926"/>
                  </a:lnTo>
                  <a:lnTo>
                    <a:pt x="2921" y="35941"/>
                  </a:lnTo>
                  <a:lnTo>
                    <a:pt x="0" y="26924"/>
                  </a:lnTo>
                  <a:lnTo>
                    <a:pt x="635" y="17653"/>
                  </a:lnTo>
                  <a:lnTo>
                    <a:pt x="4699" y="9144"/>
                  </a:lnTo>
                  <a:lnTo>
                    <a:pt x="11811" y="3048"/>
                  </a:lnTo>
                  <a:lnTo>
                    <a:pt x="20701" y="0"/>
                  </a:lnTo>
                  <a:lnTo>
                    <a:pt x="30099" y="635"/>
                  </a:lnTo>
                  <a:lnTo>
                    <a:pt x="38481" y="4826"/>
                  </a:lnTo>
                  <a:lnTo>
                    <a:pt x="44704" y="11811"/>
                  </a:lnTo>
                  <a:lnTo>
                    <a:pt x="47752" y="20701"/>
                  </a:lnTo>
                  <a:close/>
                </a:path>
              </a:pathLst>
            </a:custGeom>
            <a:solidFill>
              <a:srgbClr val="000000"/>
            </a:solidFill>
          </p:spPr>
        </p:sp>
      </p:grpSp>
      <p:grpSp>
        <p:nvGrpSpPr>
          <p:cNvPr id="12" name="Group 12"/>
          <p:cNvGrpSpPr/>
          <p:nvPr/>
        </p:nvGrpSpPr>
        <p:grpSpPr>
          <a:xfrm>
            <a:off x="329639" y="247560"/>
            <a:ext cx="8627532" cy="5245022"/>
            <a:chOff x="0" y="0"/>
            <a:chExt cx="11503376" cy="6993362"/>
          </a:xfrm>
        </p:grpSpPr>
        <p:sp>
          <p:nvSpPr>
            <p:cNvPr id="13" name="Freeform 13"/>
            <p:cNvSpPr/>
            <p:nvPr/>
          </p:nvSpPr>
          <p:spPr>
            <a:xfrm>
              <a:off x="5174619" y="0"/>
              <a:ext cx="1530781" cy="1513185"/>
            </a:xfrm>
            <a:custGeom>
              <a:avLst/>
              <a:gdLst/>
              <a:ahLst/>
              <a:cxnLst/>
              <a:rect l="l" t="t" r="r" b="b"/>
              <a:pathLst>
                <a:path w="1530781" h="1513185">
                  <a:moveTo>
                    <a:pt x="0" y="0"/>
                  </a:moveTo>
                  <a:lnTo>
                    <a:pt x="1530781" y="0"/>
                  </a:lnTo>
                  <a:lnTo>
                    <a:pt x="1530781" y="1513185"/>
                  </a:lnTo>
                  <a:lnTo>
                    <a:pt x="0" y="1513185"/>
                  </a:lnTo>
                  <a:lnTo>
                    <a:pt x="0" y="0"/>
                  </a:lnTo>
                  <a:close/>
                </a:path>
              </a:pathLst>
            </a:custGeom>
            <a:blipFill>
              <a:blip r:embed="rId4"/>
              <a:stretch>
                <a:fillRect l="-54483" t="-3152" r="-54711" b="-336"/>
              </a:stretch>
            </a:blipFill>
          </p:spPr>
        </p:sp>
        <p:sp>
          <p:nvSpPr>
            <p:cNvPr id="14" name="Freeform 14"/>
            <p:cNvSpPr/>
            <p:nvPr/>
          </p:nvSpPr>
          <p:spPr>
            <a:xfrm>
              <a:off x="6541536" y="1609009"/>
              <a:ext cx="4961841" cy="3607012"/>
            </a:xfrm>
            <a:custGeom>
              <a:avLst/>
              <a:gdLst/>
              <a:ahLst/>
              <a:cxnLst/>
              <a:rect l="l" t="t" r="r" b="b"/>
              <a:pathLst>
                <a:path w="4961841" h="3607012">
                  <a:moveTo>
                    <a:pt x="0" y="0"/>
                  </a:moveTo>
                  <a:lnTo>
                    <a:pt x="4961840" y="0"/>
                  </a:lnTo>
                  <a:lnTo>
                    <a:pt x="4961840" y="3607011"/>
                  </a:lnTo>
                  <a:lnTo>
                    <a:pt x="0" y="3607011"/>
                  </a:lnTo>
                  <a:lnTo>
                    <a:pt x="0" y="0"/>
                  </a:lnTo>
                  <a:close/>
                </a:path>
              </a:pathLst>
            </a:custGeom>
            <a:blipFill>
              <a:blip r:embed="rId5"/>
              <a:stretch>
                <a:fillRect l="-30964" t="-4699" r="-30737" b="-4568"/>
              </a:stretch>
            </a:blipFill>
          </p:spPr>
        </p:sp>
        <p:sp>
          <p:nvSpPr>
            <p:cNvPr id="15" name="Freeform 15"/>
            <p:cNvSpPr/>
            <p:nvPr/>
          </p:nvSpPr>
          <p:spPr>
            <a:xfrm>
              <a:off x="0" y="2981661"/>
              <a:ext cx="5331339" cy="4011701"/>
            </a:xfrm>
            <a:custGeom>
              <a:avLst/>
              <a:gdLst/>
              <a:ahLst/>
              <a:cxnLst/>
              <a:rect l="l" t="t" r="r" b="b"/>
              <a:pathLst>
                <a:path w="5331339" h="4011701">
                  <a:moveTo>
                    <a:pt x="0" y="0"/>
                  </a:moveTo>
                  <a:lnTo>
                    <a:pt x="5331339" y="0"/>
                  </a:lnTo>
                  <a:lnTo>
                    <a:pt x="5331339" y="4011701"/>
                  </a:lnTo>
                  <a:lnTo>
                    <a:pt x="0" y="4011701"/>
                  </a:lnTo>
                  <a:lnTo>
                    <a:pt x="0" y="0"/>
                  </a:lnTo>
                  <a:close/>
                </a:path>
              </a:pathLst>
            </a:custGeom>
            <a:blipFill>
              <a:blip r:embed="rId6"/>
              <a:stretch>
                <a:fillRect l="-34781" t="-4879" r="-35185" b="-6085"/>
              </a:stretch>
            </a:blipFill>
          </p:spPr>
        </p:sp>
        <p:sp>
          <p:nvSpPr>
            <p:cNvPr id="16" name="TextBox 16"/>
            <p:cNvSpPr txBox="1"/>
            <p:nvPr/>
          </p:nvSpPr>
          <p:spPr>
            <a:xfrm>
              <a:off x="297922" y="1723629"/>
              <a:ext cx="5080238" cy="1051342"/>
            </a:xfrm>
            <a:prstGeom prst="rect">
              <a:avLst/>
            </a:prstGeom>
          </p:spPr>
          <p:txBody>
            <a:bodyPr lIns="0" tIns="0" rIns="0" bIns="0" rtlCol="0" anchor="t">
              <a:spAutoFit/>
            </a:bodyPr>
            <a:lstStyle/>
            <a:p>
              <a:pPr algn="l">
                <a:lnSpc>
                  <a:spcPts val="2078"/>
                </a:lnSpc>
              </a:pPr>
              <a:r>
                <a:rPr lang="en-US" sz="1563">
                  <a:solidFill>
                    <a:srgbClr val="000000"/>
                  </a:solidFill>
                  <a:latin typeface="Canva Sans"/>
                </a:rPr>
                <a:t>By clicking on </a:t>
              </a:r>
              <a:r>
                <a:rPr lang="en-US" sz="1563">
                  <a:solidFill>
                    <a:srgbClr val="000000"/>
                  </a:solidFill>
                  <a:latin typeface="Canva Sans Bold"/>
                </a:rPr>
                <a:t>"CHANGE PASS"</a:t>
              </a:r>
              <a:r>
                <a:rPr lang="en-US" sz="1563">
                  <a:solidFill>
                    <a:srgbClr val="000000"/>
                  </a:solidFill>
                  <a:latin typeface="Canva Sans"/>
                </a:rPr>
                <a:t> you will be directed to this frame where you can update your password.</a:t>
              </a:r>
            </a:p>
          </p:txBody>
        </p:sp>
        <p:sp>
          <p:nvSpPr>
            <p:cNvPr id="17" name="TextBox 17"/>
            <p:cNvSpPr txBox="1"/>
            <p:nvPr/>
          </p:nvSpPr>
          <p:spPr>
            <a:xfrm>
              <a:off x="7757732" y="248549"/>
              <a:ext cx="3564625" cy="961911"/>
            </a:xfrm>
            <a:prstGeom prst="rect">
              <a:avLst/>
            </a:prstGeom>
          </p:spPr>
          <p:txBody>
            <a:bodyPr lIns="0" tIns="0" rIns="0" bIns="0" rtlCol="0" anchor="t">
              <a:spAutoFit/>
            </a:bodyPr>
            <a:lstStyle/>
            <a:p>
              <a:pPr algn="l">
                <a:lnSpc>
                  <a:spcPts val="1870"/>
                </a:lnSpc>
              </a:pPr>
              <a:r>
                <a:rPr lang="en-US" sz="1563">
                  <a:solidFill>
                    <a:srgbClr val="000000"/>
                  </a:solidFill>
                  <a:latin typeface="Canva Sans"/>
                </a:rPr>
                <a:t>Clicking on this will redirect you to this frame where you can view your information.</a:t>
              </a:r>
            </a:p>
          </p:txBody>
        </p:sp>
      </p:grpSp>
      <p:sp>
        <p:nvSpPr>
          <p:cNvPr id="18" name="TextBox 18"/>
          <p:cNvSpPr txBox="1"/>
          <p:nvPr/>
        </p:nvSpPr>
        <p:spPr>
          <a:xfrm>
            <a:off x="329639" y="5733157"/>
            <a:ext cx="10026571" cy="1562649"/>
          </a:xfrm>
          <a:prstGeom prst="rect">
            <a:avLst/>
          </a:prstGeom>
        </p:spPr>
        <p:txBody>
          <a:bodyPr lIns="0" tIns="0" rIns="0" bIns="0" rtlCol="0" anchor="t">
            <a:spAutoFit/>
          </a:bodyPr>
          <a:lstStyle/>
          <a:p>
            <a:pPr algn="l">
              <a:lnSpc>
                <a:spcPts val="4338"/>
              </a:lnSpc>
            </a:pPr>
            <a:r>
              <a:rPr lang="en-US" sz="3098">
                <a:solidFill>
                  <a:srgbClr val="000000"/>
                </a:solidFill>
                <a:latin typeface="Canva Sans"/>
              </a:rPr>
              <a:t>-------------------------------------------------------------------</a:t>
            </a:r>
          </a:p>
          <a:p>
            <a:pPr algn="l">
              <a:lnSpc>
                <a:spcPts val="3275"/>
              </a:lnSpc>
            </a:pPr>
            <a:r>
              <a:rPr lang="en-US" sz="1548">
                <a:solidFill>
                  <a:srgbClr val="000000"/>
                </a:solidFill>
                <a:latin typeface="Canva Sans"/>
              </a:rPr>
              <a:t>Admin Dashboard To access the Admin Dashboard, just enter your username and password in the Login Frame. Upon logging</a:t>
            </a:r>
          </a:p>
          <a:p>
            <a:pPr algn="l">
              <a:lnSpc>
                <a:spcPts val="774"/>
              </a:lnSpc>
            </a:pPr>
            <a:r>
              <a:rPr lang="en-US" sz="1548">
                <a:solidFill>
                  <a:srgbClr val="000000"/>
                </a:solidFill>
                <a:latin typeface="Canva Sans"/>
              </a:rPr>
              <a:t>in, Admin can add books, remove books, view available books, view users, and reports.</a:t>
            </a:r>
          </a:p>
        </p:txBody>
      </p:sp>
      <p:sp>
        <p:nvSpPr>
          <p:cNvPr id="19" name="TextBox 19"/>
          <p:cNvSpPr txBox="1"/>
          <p:nvPr/>
        </p:nvSpPr>
        <p:spPr>
          <a:xfrm>
            <a:off x="16009590" y="1206903"/>
            <a:ext cx="2083191" cy="2262094"/>
          </a:xfrm>
          <a:prstGeom prst="rect">
            <a:avLst/>
          </a:prstGeom>
        </p:spPr>
        <p:txBody>
          <a:bodyPr lIns="0" tIns="0" rIns="0" bIns="0" rtlCol="0" anchor="t">
            <a:spAutoFit/>
          </a:bodyPr>
          <a:lstStyle/>
          <a:p>
            <a:pPr algn="ctr">
              <a:lnSpc>
                <a:spcPts val="2558"/>
              </a:lnSpc>
            </a:pPr>
            <a:r>
              <a:rPr lang="en-US" sz="2162">
                <a:solidFill>
                  <a:srgbClr val="000000"/>
                </a:solidFill>
                <a:latin typeface="Canva Sans"/>
              </a:rPr>
              <a:t>By clicking </a:t>
            </a:r>
            <a:r>
              <a:rPr lang="en-US" sz="2162">
                <a:solidFill>
                  <a:srgbClr val="000000"/>
                </a:solidFill>
                <a:latin typeface="Canva Sans Bold"/>
              </a:rPr>
              <a:t>“ADD BOOKS” </a:t>
            </a:r>
            <a:r>
              <a:rPr lang="en-US" sz="2162">
                <a:solidFill>
                  <a:srgbClr val="000000"/>
                </a:solidFill>
                <a:latin typeface="Canva Sans"/>
              </a:rPr>
              <a:t>will take you to this frame where you can add a book or edit a book.</a:t>
            </a:r>
          </a:p>
        </p:txBody>
      </p:sp>
      <p:sp>
        <p:nvSpPr>
          <p:cNvPr id="20" name="TextBox 20"/>
          <p:cNvSpPr txBox="1"/>
          <p:nvPr/>
        </p:nvSpPr>
        <p:spPr>
          <a:xfrm>
            <a:off x="8107779" y="7764517"/>
            <a:ext cx="2524352" cy="1280125"/>
          </a:xfrm>
          <a:prstGeom prst="rect">
            <a:avLst/>
          </a:prstGeom>
        </p:spPr>
        <p:txBody>
          <a:bodyPr lIns="0" tIns="0" rIns="0" bIns="0" rtlCol="0" anchor="t">
            <a:spAutoFit/>
          </a:bodyPr>
          <a:lstStyle/>
          <a:p>
            <a:pPr algn="ctr">
              <a:lnSpc>
                <a:spcPts val="2068"/>
              </a:lnSpc>
            </a:pPr>
            <a:r>
              <a:rPr lang="en-US" sz="1748">
                <a:solidFill>
                  <a:srgbClr val="000000"/>
                </a:solidFill>
                <a:latin typeface="Canva Sans"/>
              </a:rPr>
              <a:t>By clicking </a:t>
            </a:r>
            <a:r>
              <a:rPr lang="en-US" sz="1748">
                <a:solidFill>
                  <a:srgbClr val="000000"/>
                </a:solidFill>
                <a:latin typeface="Canva Sans Bold"/>
              </a:rPr>
              <a:t>“REMOVE BOOKS” </a:t>
            </a:r>
            <a:r>
              <a:rPr lang="en-US" sz="1748">
                <a:solidFill>
                  <a:srgbClr val="000000"/>
                </a:solidFill>
                <a:latin typeface="Canva Sans"/>
              </a:rPr>
              <a:t>will take you to this frame where you can remove a book.</a:t>
            </a:r>
          </a:p>
        </p:txBody>
      </p:sp>
      <p:sp>
        <p:nvSpPr>
          <p:cNvPr id="21" name="AutoShape 21"/>
          <p:cNvSpPr/>
          <p:nvPr/>
        </p:nvSpPr>
        <p:spPr>
          <a:xfrm flipH="1" flipV="1">
            <a:off x="9144000" y="247560"/>
            <a:ext cx="0" cy="5245022"/>
          </a:xfrm>
          <a:prstGeom prst="line">
            <a:avLst/>
          </a:prstGeom>
          <a:ln w="38100" cap="flat">
            <a:solidFill>
              <a:srgbClr val="000000"/>
            </a:solidFill>
            <a:prstDash val="sysDash"/>
            <a:headEnd type="none" w="sm" len="sm"/>
            <a:tailEnd type="none" w="sm" len="sm"/>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BCAC1"/>
        </a:solidFill>
        <a:effectLst/>
      </p:bgPr>
    </p:bg>
    <p:spTree>
      <p:nvGrpSpPr>
        <p:cNvPr id="1" name=""/>
        <p:cNvGrpSpPr/>
        <p:nvPr/>
      </p:nvGrpSpPr>
      <p:grpSpPr>
        <a:xfrm>
          <a:off x="0" y="0"/>
          <a:ext cx="0" cy="0"/>
          <a:chOff x="0" y="0"/>
          <a:chExt cx="0" cy="0"/>
        </a:xfrm>
      </p:grpSpPr>
      <p:sp>
        <p:nvSpPr>
          <p:cNvPr id="2" name="Freeform 2"/>
          <p:cNvSpPr/>
          <p:nvPr/>
        </p:nvSpPr>
        <p:spPr>
          <a:xfrm>
            <a:off x="314284" y="468804"/>
            <a:ext cx="7243564" cy="4304837"/>
          </a:xfrm>
          <a:custGeom>
            <a:avLst/>
            <a:gdLst/>
            <a:ahLst/>
            <a:cxnLst/>
            <a:rect l="l" t="t" r="r" b="b"/>
            <a:pathLst>
              <a:path w="7243564" h="4304837">
                <a:moveTo>
                  <a:pt x="0" y="0"/>
                </a:moveTo>
                <a:lnTo>
                  <a:pt x="7243563" y="0"/>
                </a:lnTo>
                <a:lnTo>
                  <a:pt x="7243563" y="4304838"/>
                </a:lnTo>
                <a:lnTo>
                  <a:pt x="0" y="4304838"/>
                </a:lnTo>
                <a:lnTo>
                  <a:pt x="0" y="0"/>
                </a:lnTo>
                <a:close/>
              </a:path>
            </a:pathLst>
          </a:custGeom>
          <a:blipFill>
            <a:blip r:embed="rId2"/>
            <a:stretch>
              <a:fillRect/>
            </a:stretch>
          </a:blipFill>
        </p:spPr>
      </p:sp>
      <p:sp>
        <p:nvSpPr>
          <p:cNvPr id="3" name="Freeform 3"/>
          <p:cNvSpPr/>
          <p:nvPr/>
        </p:nvSpPr>
        <p:spPr>
          <a:xfrm>
            <a:off x="6978976" y="5793771"/>
            <a:ext cx="6903991" cy="4103030"/>
          </a:xfrm>
          <a:custGeom>
            <a:avLst/>
            <a:gdLst/>
            <a:ahLst/>
            <a:cxnLst/>
            <a:rect l="l" t="t" r="r" b="b"/>
            <a:pathLst>
              <a:path w="6903991" h="4103030">
                <a:moveTo>
                  <a:pt x="0" y="0"/>
                </a:moveTo>
                <a:lnTo>
                  <a:pt x="6903991" y="0"/>
                </a:lnTo>
                <a:lnTo>
                  <a:pt x="6903991" y="4103030"/>
                </a:lnTo>
                <a:lnTo>
                  <a:pt x="0" y="4103030"/>
                </a:lnTo>
                <a:lnTo>
                  <a:pt x="0" y="0"/>
                </a:lnTo>
                <a:close/>
              </a:path>
            </a:pathLst>
          </a:custGeom>
          <a:blipFill>
            <a:blip r:embed="rId3"/>
            <a:stretch>
              <a:fillRect/>
            </a:stretch>
          </a:blipFill>
        </p:spPr>
      </p:sp>
      <p:sp>
        <p:nvSpPr>
          <p:cNvPr id="4" name="Freeform 4"/>
          <p:cNvSpPr/>
          <p:nvPr/>
        </p:nvSpPr>
        <p:spPr>
          <a:xfrm>
            <a:off x="11324252" y="930553"/>
            <a:ext cx="5935048" cy="3514173"/>
          </a:xfrm>
          <a:custGeom>
            <a:avLst/>
            <a:gdLst/>
            <a:ahLst/>
            <a:cxnLst/>
            <a:rect l="l" t="t" r="r" b="b"/>
            <a:pathLst>
              <a:path w="5935048" h="3514173">
                <a:moveTo>
                  <a:pt x="0" y="0"/>
                </a:moveTo>
                <a:lnTo>
                  <a:pt x="5935048" y="0"/>
                </a:lnTo>
                <a:lnTo>
                  <a:pt x="5935048" y="3514173"/>
                </a:lnTo>
                <a:lnTo>
                  <a:pt x="0" y="3514173"/>
                </a:lnTo>
                <a:lnTo>
                  <a:pt x="0" y="0"/>
                </a:lnTo>
                <a:close/>
              </a:path>
            </a:pathLst>
          </a:custGeom>
          <a:blipFill>
            <a:blip r:embed="rId4"/>
            <a:stretch>
              <a:fillRect/>
            </a:stretch>
          </a:blipFill>
        </p:spPr>
      </p:sp>
      <p:grpSp>
        <p:nvGrpSpPr>
          <p:cNvPr id="5" name="Group 5"/>
          <p:cNvGrpSpPr>
            <a:grpSpLocks noChangeAspect="1"/>
          </p:cNvGrpSpPr>
          <p:nvPr/>
        </p:nvGrpSpPr>
        <p:grpSpPr>
          <a:xfrm>
            <a:off x="6407490" y="3025021"/>
            <a:ext cx="38270" cy="38270"/>
            <a:chOff x="0" y="0"/>
            <a:chExt cx="47625" cy="47625"/>
          </a:xfrm>
        </p:grpSpPr>
        <p:sp>
          <p:nvSpPr>
            <p:cNvPr id="6" name="Freeform 6"/>
            <p:cNvSpPr/>
            <p:nvPr/>
          </p:nvSpPr>
          <p:spPr>
            <a:xfrm>
              <a:off x="0" y="0"/>
              <a:ext cx="47752" cy="47752"/>
            </a:xfrm>
            <a:custGeom>
              <a:avLst/>
              <a:gdLst/>
              <a:ahLst/>
              <a:cxnLst/>
              <a:rect l="l" t="t" r="r" b="b"/>
              <a:pathLst>
                <a:path w="47752" h="47752">
                  <a:moveTo>
                    <a:pt x="47625" y="23876"/>
                  </a:moveTo>
                  <a:lnTo>
                    <a:pt x="46990" y="30099"/>
                  </a:lnTo>
                  <a:lnTo>
                    <a:pt x="42799" y="38481"/>
                  </a:lnTo>
                  <a:lnTo>
                    <a:pt x="35814" y="44704"/>
                  </a:lnTo>
                  <a:lnTo>
                    <a:pt x="26924" y="47752"/>
                  </a:lnTo>
                  <a:lnTo>
                    <a:pt x="17526" y="47117"/>
                  </a:lnTo>
                  <a:lnTo>
                    <a:pt x="9144" y="42926"/>
                  </a:lnTo>
                  <a:lnTo>
                    <a:pt x="2921" y="35941"/>
                  </a:lnTo>
                  <a:lnTo>
                    <a:pt x="0" y="26924"/>
                  </a:lnTo>
                  <a:lnTo>
                    <a:pt x="635" y="17653"/>
                  </a:lnTo>
                  <a:lnTo>
                    <a:pt x="4699" y="9144"/>
                  </a:lnTo>
                  <a:lnTo>
                    <a:pt x="11811" y="3048"/>
                  </a:lnTo>
                  <a:lnTo>
                    <a:pt x="20701" y="0"/>
                  </a:lnTo>
                  <a:lnTo>
                    <a:pt x="30099" y="635"/>
                  </a:lnTo>
                  <a:lnTo>
                    <a:pt x="38481" y="4826"/>
                  </a:lnTo>
                  <a:lnTo>
                    <a:pt x="44704" y="11811"/>
                  </a:lnTo>
                  <a:lnTo>
                    <a:pt x="47752" y="20701"/>
                  </a:lnTo>
                  <a:close/>
                </a:path>
              </a:pathLst>
            </a:custGeom>
            <a:solidFill>
              <a:srgbClr val="000000"/>
            </a:solidFill>
          </p:spPr>
        </p:sp>
      </p:grpSp>
      <p:grpSp>
        <p:nvGrpSpPr>
          <p:cNvPr id="7" name="Group 7"/>
          <p:cNvGrpSpPr>
            <a:grpSpLocks noChangeAspect="1"/>
          </p:cNvGrpSpPr>
          <p:nvPr/>
        </p:nvGrpSpPr>
        <p:grpSpPr>
          <a:xfrm>
            <a:off x="6407490" y="3514878"/>
            <a:ext cx="38270" cy="38270"/>
            <a:chOff x="0" y="0"/>
            <a:chExt cx="47625" cy="47625"/>
          </a:xfrm>
        </p:grpSpPr>
        <p:sp>
          <p:nvSpPr>
            <p:cNvPr id="8" name="Freeform 8"/>
            <p:cNvSpPr/>
            <p:nvPr/>
          </p:nvSpPr>
          <p:spPr>
            <a:xfrm>
              <a:off x="0" y="0"/>
              <a:ext cx="47752" cy="47752"/>
            </a:xfrm>
            <a:custGeom>
              <a:avLst/>
              <a:gdLst/>
              <a:ahLst/>
              <a:cxnLst/>
              <a:rect l="l" t="t" r="r" b="b"/>
              <a:pathLst>
                <a:path w="47752" h="47752">
                  <a:moveTo>
                    <a:pt x="47625" y="23876"/>
                  </a:moveTo>
                  <a:lnTo>
                    <a:pt x="46990" y="30099"/>
                  </a:lnTo>
                  <a:lnTo>
                    <a:pt x="42799" y="38481"/>
                  </a:lnTo>
                  <a:lnTo>
                    <a:pt x="35814" y="44704"/>
                  </a:lnTo>
                  <a:lnTo>
                    <a:pt x="26924" y="47752"/>
                  </a:lnTo>
                  <a:lnTo>
                    <a:pt x="17526" y="47117"/>
                  </a:lnTo>
                  <a:lnTo>
                    <a:pt x="9144" y="42926"/>
                  </a:lnTo>
                  <a:lnTo>
                    <a:pt x="2921" y="35941"/>
                  </a:lnTo>
                  <a:lnTo>
                    <a:pt x="0" y="26924"/>
                  </a:lnTo>
                  <a:lnTo>
                    <a:pt x="635" y="17653"/>
                  </a:lnTo>
                  <a:lnTo>
                    <a:pt x="4699" y="9144"/>
                  </a:lnTo>
                  <a:lnTo>
                    <a:pt x="11811" y="3048"/>
                  </a:lnTo>
                  <a:lnTo>
                    <a:pt x="20701" y="0"/>
                  </a:lnTo>
                  <a:lnTo>
                    <a:pt x="30099" y="635"/>
                  </a:lnTo>
                  <a:lnTo>
                    <a:pt x="38481" y="4826"/>
                  </a:lnTo>
                  <a:lnTo>
                    <a:pt x="44704" y="11811"/>
                  </a:lnTo>
                  <a:lnTo>
                    <a:pt x="47752" y="20701"/>
                  </a:lnTo>
                  <a:close/>
                </a:path>
              </a:pathLst>
            </a:custGeom>
            <a:solidFill>
              <a:srgbClr val="000000"/>
            </a:solidFill>
          </p:spPr>
        </p:sp>
      </p:grpSp>
      <p:grpSp>
        <p:nvGrpSpPr>
          <p:cNvPr id="9" name="Group 9"/>
          <p:cNvGrpSpPr>
            <a:grpSpLocks noChangeAspect="1"/>
          </p:cNvGrpSpPr>
          <p:nvPr/>
        </p:nvGrpSpPr>
        <p:grpSpPr>
          <a:xfrm>
            <a:off x="6407490" y="3882271"/>
            <a:ext cx="38270" cy="38270"/>
            <a:chOff x="0" y="0"/>
            <a:chExt cx="47625" cy="47625"/>
          </a:xfrm>
        </p:grpSpPr>
        <p:sp>
          <p:nvSpPr>
            <p:cNvPr id="10" name="Freeform 10"/>
            <p:cNvSpPr/>
            <p:nvPr/>
          </p:nvSpPr>
          <p:spPr>
            <a:xfrm>
              <a:off x="0" y="0"/>
              <a:ext cx="47752" cy="47752"/>
            </a:xfrm>
            <a:custGeom>
              <a:avLst/>
              <a:gdLst/>
              <a:ahLst/>
              <a:cxnLst/>
              <a:rect l="l" t="t" r="r" b="b"/>
              <a:pathLst>
                <a:path w="47752" h="47752">
                  <a:moveTo>
                    <a:pt x="47625" y="23876"/>
                  </a:moveTo>
                  <a:lnTo>
                    <a:pt x="46990" y="30099"/>
                  </a:lnTo>
                  <a:lnTo>
                    <a:pt x="42799" y="38481"/>
                  </a:lnTo>
                  <a:lnTo>
                    <a:pt x="35814" y="44704"/>
                  </a:lnTo>
                  <a:lnTo>
                    <a:pt x="26924" y="47752"/>
                  </a:lnTo>
                  <a:lnTo>
                    <a:pt x="17526" y="47117"/>
                  </a:lnTo>
                  <a:lnTo>
                    <a:pt x="9144" y="42926"/>
                  </a:lnTo>
                  <a:lnTo>
                    <a:pt x="2921" y="35941"/>
                  </a:lnTo>
                  <a:lnTo>
                    <a:pt x="0" y="26924"/>
                  </a:lnTo>
                  <a:lnTo>
                    <a:pt x="635" y="17653"/>
                  </a:lnTo>
                  <a:lnTo>
                    <a:pt x="4699" y="9144"/>
                  </a:lnTo>
                  <a:lnTo>
                    <a:pt x="11811" y="3048"/>
                  </a:lnTo>
                  <a:lnTo>
                    <a:pt x="20701" y="0"/>
                  </a:lnTo>
                  <a:lnTo>
                    <a:pt x="30099" y="635"/>
                  </a:lnTo>
                  <a:lnTo>
                    <a:pt x="38481" y="4826"/>
                  </a:lnTo>
                  <a:lnTo>
                    <a:pt x="44704" y="11811"/>
                  </a:lnTo>
                  <a:lnTo>
                    <a:pt x="47752" y="20701"/>
                  </a:lnTo>
                  <a:close/>
                </a:path>
              </a:pathLst>
            </a:custGeom>
            <a:solidFill>
              <a:srgbClr val="000000"/>
            </a:solidFill>
          </p:spPr>
        </p:sp>
      </p:grpSp>
      <p:grpSp>
        <p:nvGrpSpPr>
          <p:cNvPr id="11" name="Group 11"/>
          <p:cNvGrpSpPr>
            <a:grpSpLocks noChangeAspect="1"/>
          </p:cNvGrpSpPr>
          <p:nvPr/>
        </p:nvGrpSpPr>
        <p:grpSpPr>
          <a:xfrm>
            <a:off x="6407490" y="4372128"/>
            <a:ext cx="38270" cy="38270"/>
            <a:chOff x="0" y="0"/>
            <a:chExt cx="47625" cy="47625"/>
          </a:xfrm>
        </p:grpSpPr>
        <p:sp>
          <p:nvSpPr>
            <p:cNvPr id="12" name="Freeform 12"/>
            <p:cNvSpPr/>
            <p:nvPr/>
          </p:nvSpPr>
          <p:spPr>
            <a:xfrm>
              <a:off x="0" y="0"/>
              <a:ext cx="47752" cy="47752"/>
            </a:xfrm>
            <a:custGeom>
              <a:avLst/>
              <a:gdLst/>
              <a:ahLst/>
              <a:cxnLst/>
              <a:rect l="l" t="t" r="r" b="b"/>
              <a:pathLst>
                <a:path w="47752" h="47752">
                  <a:moveTo>
                    <a:pt x="47625" y="23876"/>
                  </a:moveTo>
                  <a:lnTo>
                    <a:pt x="46990" y="30099"/>
                  </a:lnTo>
                  <a:lnTo>
                    <a:pt x="42799" y="38481"/>
                  </a:lnTo>
                  <a:lnTo>
                    <a:pt x="35814" y="44704"/>
                  </a:lnTo>
                  <a:lnTo>
                    <a:pt x="26924" y="47752"/>
                  </a:lnTo>
                  <a:lnTo>
                    <a:pt x="17526" y="47117"/>
                  </a:lnTo>
                  <a:lnTo>
                    <a:pt x="9144" y="42926"/>
                  </a:lnTo>
                  <a:lnTo>
                    <a:pt x="2921" y="35941"/>
                  </a:lnTo>
                  <a:lnTo>
                    <a:pt x="0" y="26924"/>
                  </a:lnTo>
                  <a:lnTo>
                    <a:pt x="635" y="17653"/>
                  </a:lnTo>
                  <a:lnTo>
                    <a:pt x="4699" y="9144"/>
                  </a:lnTo>
                  <a:lnTo>
                    <a:pt x="11811" y="3048"/>
                  </a:lnTo>
                  <a:lnTo>
                    <a:pt x="20701" y="0"/>
                  </a:lnTo>
                  <a:lnTo>
                    <a:pt x="30099" y="635"/>
                  </a:lnTo>
                  <a:lnTo>
                    <a:pt x="38481" y="4826"/>
                  </a:lnTo>
                  <a:lnTo>
                    <a:pt x="44704" y="11811"/>
                  </a:lnTo>
                  <a:lnTo>
                    <a:pt x="47752" y="20701"/>
                  </a:lnTo>
                  <a:close/>
                </a:path>
              </a:pathLst>
            </a:custGeom>
            <a:solidFill>
              <a:srgbClr val="000000"/>
            </a:solidFill>
          </p:spPr>
        </p:sp>
      </p:grpSp>
      <p:grpSp>
        <p:nvGrpSpPr>
          <p:cNvPr id="13" name="Group 13"/>
          <p:cNvGrpSpPr>
            <a:grpSpLocks noChangeAspect="1"/>
          </p:cNvGrpSpPr>
          <p:nvPr/>
        </p:nvGrpSpPr>
        <p:grpSpPr>
          <a:xfrm>
            <a:off x="10146079" y="1120724"/>
            <a:ext cx="38270" cy="38270"/>
            <a:chOff x="0" y="0"/>
            <a:chExt cx="47625" cy="47625"/>
          </a:xfrm>
        </p:grpSpPr>
        <p:sp>
          <p:nvSpPr>
            <p:cNvPr id="14" name="Freeform 14"/>
            <p:cNvSpPr/>
            <p:nvPr/>
          </p:nvSpPr>
          <p:spPr>
            <a:xfrm>
              <a:off x="0" y="0"/>
              <a:ext cx="47752" cy="47752"/>
            </a:xfrm>
            <a:custGeom>
              <a:avLst/>
              <a:gdLst/>
              <a:ahLst/>
              <a:cxnLst/>
              <a:rect l="l" t="t" r="r" b="b"/>
              <a:pathLst>
                <a:path w="47752" h="47752">
                  <a:moveTo>
                    <a:pt x="47625" y="23876"/>
                  </a:moveTo>
                  <a:lnTo>
                    <a:pt x="46990" y="30099"/>
                  </a:lnTo>
                  <a:lnTo>
                    <a:pt x="42799" y="38481"/>
                  </a:lnTo>
                  <a:lnTo>
                    <a:pt x="35814" y="44704"/>
                  </a:lnTo>
                  <a:lnTo>
                    <a:pt x="26924" y="47752"/>
                  </a:lnTo>
                  <a:lnTo>
                    <a:pt x="17526" y="47117"/>
                  </a:lnTo>
                  <a:lnTo>
                    <a:pt x="9144" y="42926"/>
                  </a:lnTo>
                  <a:lnTo>
                    <a:pt x="2921" y="35941"/>
                  </a:lnTo>
                  <a:lnTo>
                    <a:pt x="0" y="26924"/>
                  </a:lnTo>
                  <a:lnTo>
                    <a:pt x="635" y="17653"/>
                  </a:lnTo>
                  <a:lnTo>
                    <a:pt x="4699" y="9144"/>
                  </a:lnTo>
                  <a:lnTo>
                    <a:pt x="11811" y="3048"/>
                  </a:lnTo>
                  <a:lnTo>
                    <a:pt x="20701" y="0"/>
                  </a:lnTo>
                  <a:lnTo>
                    <a:pt x="30099" y="635"/>
                  </a:lnTo>
                  <a:lnTo>
                    <a:pt x="38481" y="4826"/>
                  </a:lnTo>
                  <a:lnTo>
                    <a:pt x="44704" y="11811"/>
                  </a:lnTo>
                  <a:lnTo>
                    <a:pt x="47752" y="20701"/>
                  </a:lnTo>
                  <a:close/>
                </a:path>
              </a:pathLst>
            </a:custGeom>
            <a:solidFill>
              <a:srgbClr val="000000"/>
            </a:solidFill>
          </p:spPr>
        </p:sp>
      </p:grpSp>
      <p:grpSp>
        <p:nvGrpSpPr>
          <p:cNvPr id="15" name="Group 15"/>
          <p:cNvGrpSpPr>
            <a:grpSpLocks noChangeAspect="1"/>
          </p:cNvGrpSpPr>
          <p:nvPr/>
        </p:nvGrpSpPr>
        <p:grpSpPr>
          <a:xfrm>
            <a:off x="10146079" y="1733046"/>
            <a:ext cx="38270" cy="38270"/>
            <a:chOff x="0" y="0"/>
            <a:chExt cx="47625" cy="47625"/>
          </a:xfrm>
        </p:grpSpPr>
        <p:sp>
          <p:nvSpPr>
            <p:cNvPr id="16" name="Freeform 16"/>
            <p:cNvSpPr/>
            <p:nvPr/>
          </p:nvSpPr>
          <p:spPr>
            <a:xfrm>
              <a:off x="0" y="0"/>
              <a:ext cx="47752" cy="47752"/>
            </a:xfrm>
            <a:custGeom>
              <a:avLst/>
              <a:gdLst/>
              <a:ahLst/>
              <a:cxnLst/>
              <a:rect l="l" t="t" r="r" b="b"/>
              <a:pathLst>
                <a:path w="47752" h="47752">
                  <a:moveTo>
                    <a:pt x="47625" y="23876"/>
                  </a:moveTo>
                  <a:lnTo>
                    <a:pt x="46990" y="30099"/>
                  </a:lnTo>
                  <a:lnTo>
                    <a:pt x="42799" y="38481"/>
                  </a:lnTo>
                  <a:lnTo>
                    <a:pt x="35814" y="44704"/>
                  </a:lnTo>
                  <a:lnTo>
                    <a:pt x="26924" y="47752"/>
                  </a:lnTo>
                  <a:lnTo>
                    <a:pt x="17526" y="47117"/>
                  </a:lnTo>
                  <a:lnTo>
                    <a:pt x="9144" y="42926"/>
                  </a:lnTo>
                  <a:lnTo>
                    <a:pt x="2921" y="35941"/>
                  </a:lnTo>
                  <a:lnTo>
                    <a:pt x="0" y="26924"/>
                  </a:lnTo>
                  <a:lnTo>
                    <a:pt x="635" y="17653"/>
                  </a:lnTo>
                  <a:lnTo>
                    <a:pt x="4699" y="9144"/>
                  </a:lnTo>
                  <a:lnTo>
                    <a:pt x="11811" y="3048"/>
                  </a:lnTo>
                  <a:lnTo>
                    <a:pt x="20701" y="0"/>
                  </a:lnTo>
                  <a:lnTo>
                    <a:pt x="30099" y="635"/>
                  </a:lnTo>
                  <a:lnTo>
                    <a:pt x="38481" y="4826"/>
                  </a:lnTo>
                  <a:lnTo>
                    <a:pt x="44704" y="11811"/>
                  </a:lnTo>
                  <a:lnTo>
                    <a:pt x="47752" y="20701"/>
                  </a:lnTo>
                  <a:close/>
                </a:path>
              </a:pathLst>
            </a:custGeom>
            <a:solidFill>
              <a:srgbClr val="000000"/>
            </a:solidFill>
          </p:spPr>
        </p:sp>
      </p:grpSp>
      <p:grpSp>
        <p:nvGrpSpPr>
          <p:cNvPr id="17" name="Group 17"/>
          <p:cNvGrpSpPr>
            <a:grpSpLocks noChangeAspect="1"/>
          </p:cNvGrpSpPr>
          <p:nvPr/>
        </p:nvGrpSpPr>
        <p:grpSpPr>
          <a:xfrm>
            <a:off x="10198402" y="5716686"/>
            <a:ext cx="38270" cy="38270"/>
            <a:chOff x="0" y="0"/>
            <a:chExt cx="47625" cy="47625"/>
          </a:xfrm>
        </p:grpSpPr>
        <p:sp>
          <p:nvSpPr>
            <p:cNvPr id="18" name="Freeform 18"/>
            <p:cNvSpPr/>
            <p:nvPr/>
          </p:nvSpPr>
          <p:spPr>
            <a:xfrm>
              <a:off x="0" y="0"/>
              <a:ext cx="47752" cy="47752"/>
            </a:xfrm>
            <a:custGeom>
              <a:avLst/>
              <a:gdLst/>
              <a:ahLst/>
              <a:cxnLst/>
              <a:rect l="l" t="t" r="r" b="b"/>
              <a:pathLst>
                <a:path w="47752" h="47752">
                  <a:moveTo>
                    <a:pt x="47625" y="23876"/>
                  </a:moveTo>
                  <a:lnTo>
                    <a:pt x="46990" y="30099"/>
                  </a:lnTo>
                  <a:lnTo>
                    <a:pt x="42799" y="38481"/>
                  </a:lnTo>
                  <a:lnTo>
                    <a:pt x="35814" y="44704"/>
                  </a:lnTo>
                  <a:lnTo>
                    <a:pt x="26924" y="47752"/>
                  </a:lnTo>
                  <a:lnTo>
                    <a:pt x="17526" y="47117"/>
                  </a:lnTo>
                  <a:lnTo>
                    <a:pt x="9144" y="42926"/>
                  </a:lnTo>
                  <a:lnTo>
                    <a:pt x="2921" y="35941"/>
                  </a:lnTo>
                  <a:lnTo>
                    <a:pt x="0" y="26924"/>
                  </a:lnTo>
                  <a:lnTo>
                    <a:pt x="635" y="17653"/>
                  </a:lnTo>
                  <a:lnTo>
                    <a:pt x="4699" y="9144"/>
                  </a:lnTo>
                  <a:lnTo>
                    <a:pt x="11811" y="3048"/>
                  </a:lnTo>
                  <a:lnTo>
                    <a:pt x="20701" y="0"/>
                  </a:lnTo>
                  <a:lnTo>
                    <a:pt x="30099" y="635"/>
                  </a:lnTo>
                  <a:lnTo>
                    <a:pt x="38481" y="4826"/>
                  </a:lnTo>
                  <a:lnTo>
                    <a:pt x="44704" y="11811"/>
                  </a:lnTo>
                  <a:lnTo>
                    <a:pt x="47752" y="20701"/>
                  </a:lnTo>
                  <a:close/>
                </a:path>
              </a:pathLst>
            </a:custGeom>
            <a:solidFill>
              <a:srgbClr val="000000"/>
            </a:solidFill>
          </p:spPr>
        </p:sp>
      </p:grpSp>
      <p:grpSp>
        <p:nvGrpSpPr>
          <p:cNvPr id="19" name="Group 19"/>
          <p:cNvGrpSpPr>
            <a:grpSpLocks noChangeAspect="1"/>
          </p:cNvGrpSpPr>
          <p:nvPr/>
        </p:nvGrpSpPr>
        <p:grpSpPr>
          <a:xfrm>
            <a:off x="10198402" y="6329008"/>
            <a:ext cx="38270" cy="38270"/>
            <a:chOff x="0" y="0"/>
            <a:chExt cx="47625" cy="47625"/>
          </a:xfrm>
        </p:grpSpPr>
        <p:sp>
          <p:nvSpPr>
            <p:cNvPr id="20" name="Freeform 20"/>
            <p:cNvSpPr/>
            <p:nvPr/>
          </p:nvSpPr>
          <p:spPr>
            <a:xfrm>
              <a:off x="0" y="0"/>
              <a:ext cx="47752" cy="47752"/>
            </a:xfrm>
            <a:custGeom>
              <a:avLst/>
              <a:gdLst/>
              <a:ahLst/>
              <a:cxnLst/>
              <a:rect l="l" t="t" r="r" b="b"/>
              <a:pathLst>
                <a:path w="47752" h="47752">
                  <a:moveTo>
                    <a:pt x="47625" y="23876"/>
                  </a:moveTo>
                  <a:lnTo>
                    <a:pt x="46990" y="30099"/>
                  </a:lnTo>
                  <a:lnTo>
                    <a:pt x="42799" y="38481"/>
                  </a:lnTo>
                  <a:lnTo>
                    <a:pt x="35814" y="44704"/>
                  </a:lnTo>
                  <a:lnTo>
                    <a:pt x="26924" y="47752"/>
                  </a:lnTo>
                  <a:lnTo>
                    <a:pt x="17526" y="47117"/>
                  </a:lnTo>
                  <a:lnTo>
                    <a:pt x="9144" y="42926"/>
                  </a:lnTo>
                  <a:lnTo>
                    <a:pt x="2921" y="35941"/>
                  </a:lnTo>
                  <a:lnTo>
                    <a:pt x="0" y="26924"/>
                  </a:lnTo>
                  <a:lnTo>
                    <a:pt x="635" y="17653"/>
                  </a:lnTo>
                  <a:lnTo>
                    <a:pt x="4699" y="9144"/>
                  </a:lnTo>
                  <a:lnTo>
                    <a:pt x="11811" y="3048"/>
                  </a:lnTo>
                  <a:lnTo>
                    <a:pt x="20701" y="0"/>
                  </a:lnTo>
                  <a:lnTo>
                    <a:pt x="30099" y="635"/>
                  </a:lnTo>
                  <a:lnTo>
                    <a:pt x="38481" y="4826"/>
                  </a:lnTo>
                  <a:lnTo>
                    <a:pt x="44704" y="11811"/>
                  </a:lnTo>
                  <a:lnTo>
                    <a:pt x="47752" y="20701"/>
                  </a:lnTo>
                  <a:close/>
                </a:path>
              </a:pathLst>
            </a:custGeom>
            <a:solidFill>
              <a:srgbClr val="000000"/>
            </a:solidFill>
          </p:spPr>
        </p:sp>
      </p:grpSp>
      <p:grpSp>
        <p:nvGrpSpPr>
          <p:cNvPr id="21" name="Group 21"/>
          <p:cNvGrpSpPr>
            <a:grpSpLocks noChangeAspect="1"/>
          </p:cNvGrpSpPr>
          <p:nvPr/>
        </p:nvGrpSpPr>
        <p:grpSpPr>
          <a:xfrm>
            <a:off x="10198402" y="6818865"/>
            <a:ext cx="38270" cy="38270"/>
            <a:chOff x="0" y="0"/>
            <a:chExt cx="47625" cy="47625"/>
          </a:xfrm>
        </p:grpSpPr>
        <p:sp>
          <p:nvSpPr>
            <p:cNvPr id="22" name="Freeform 22"/>
            <p:cNvSpPr/>
            <p:nvPr/>
          </p:nvSpPr>
          <p:spPr>
            <a:xfrm>
              <a:off x="0" y="0"/>
              <a:ext cx="47752" cy="47752"/>
            </a:xfrm>
            <a:custGeom>
              <a:avLst/>
              <a:gdLst/>
              <a:ahLst/>
              <a:cxnLst/>
              <a:rect l="l" t="t" r="r" b="b"/>
              <a:pathLst>
                <a:path w="47752" h="47752">
                  <a:moveTo>
                    <a:pt x="47625" y="23876"/>
                  </a:moveTo>
                  <a:lnTo>
                    <a:pt x="46990" y="30099"/>
                  </a:lnTo>
                  <a:lnTo>
                    <a:pt x="42799" y="38481"/>
                  </a:lnTo>
                  <a:lnTo>
                    <a:pt x="35814" y="44704"/>
                  </a:lnTo>
                  <a:lnTo>
                    <a:pt x="26924" y="47752"/>
                  </a:lnTo>
                  <a:lnTo>
                    <a:pt x="17526" y="47117"/>
                  </a:lnTo>
                  <a:lnTo>
                    <a:pt x="9144" y="42926"/>
                  </a:lnTo>
                  <a:lnTo>
                    <a:pt x="2921" y="35941"/>
                  </a:lnTo>
                  <a:lnTo>
                    <a:pt x="0" y="26924"/>
                  </a:lnTo>
                  <a:lnTo>
                    <a:pt x="635" y="17653"/>
                  </a:lnTo>
                  <a:lnTo>
                    <a:pt x="4699" y="9144"/>
                  </a:lnTo>
                  <a:lnTo>
                    <a:pt x="11811" y="3048"/>
                  </a:lnTo>
                  <a:lnTo>
                    <a:pt x="20701" y="0"/>
                  </a:lnTo>
                  <a:lnTo>
                    <a:pt x="30099" y="635"/>
                  </a:lnTo>
                  <a:lnTo>
                    <a:pt x="38481" y="4826"/>
                  </a:lnTo>
                  <a:lnTo>
                    <a:pt x="44704" y="11811"/>
                  </a:lnTo>
                  <a:lnTo>
                    <a:pt x="47752" y="20701"/>
                  </a:lnTo>
                  <a:close/>
                </a:path>
              </a:pathLst>
            </a:custGeom>
            <a:solidFill>
              <a:srgbClr val="000000"/>
            </a:solidFill>
          </p:spPr>
        </p:sp>
      </p:grpSp>
      <p:grpSp>
        <p:nvGrpSpPr>
          <p:cNvPr id="23" name="Group 23"/>
          <p:cNvGrpSpPr>
            <a:grpSpLocks noChangeAspect="1"/>
          </p:cNvGrpSpPr>
          <p:nvPr/>
        </p:nvGrpSpPr>
        <p:grpSpPr>
          <a:xfrm>
            <a:off x="6526196" y="8190633"/>
            <a:ext cx="38270" cy="38270"/>
            <a:chOff x="0" y="0"/>
            <a:chExt cx="47625" cy="47625"/>
          </a:xfrm>
        </p:grpSpPr>
        <p:sp>
          <p:nvSpPr>
            <p:cNvPr id="24" name="Freeform 24"/>
            <p:cNvSpPr/>
            <p:nvPr/>
          </p:nvSpPr>
          <p:spPr>
            <a:xfrm>
              <a:off x="0" y="0"/>
              <a:ext cx="47752" cy="47752"/>
            </a:xfrm>
            <a:custGeom>
              <a:avLst/>
              <a:gdLst/>
              <a:ahLst/>
              <a:cxnLst/>
              <a:rect l="l" t="t" r="r" b="b"/>
              <a:pathLst>
                <a:path w="47752" h="47752">
                  <a:moveTo>
                    <a:pt x="47625" y="23876"/>
                  </a:moveTo>
                  <a:lnTo>
                    <a:pt x="46990" y="30099"/>
                  </a:lnTo>
                  <a:lnTo>
                    <a:pt x="42799" y="38481"/>
                  </a:lnTo>
                  <a:lnTo>
                    <a:pt x="35814" y="44704"/>
                  </a:lnTo>
                  <a:lnTo>
                    <a:pt x="26924" y="47752"/>
                  </a:lnTo>
                  <a:lnTo>
                    <a:pt x="17526" y="47117"/>
                  </a:lnTo>
                  <a:lnTo>
                    <a:pt x="9144" y="42926"/>
                  </a:lnTo>
                  <a:lnTo>
                    <a:pt x="2921" y="35941"/>
                  </a:lnTo>
                  <a:lnTo>
                    <a:pt x="0" y="26924"/>
                  </a:lnTo>
                  <a:lnTo>
                    <a:pt x="635" y="17653"/>
                  </a:lnTo>
                  <a:lnTo>
                    <a:pt x="4699" y="9144"/>
                  </a:lnTo>
                  <a:lnTo>
                    <a:pt x="11811" y="3048"/>
                  </a:lnTo>
                  <a:lnTo>
                    <a:pt x="20701" y="0"/>
                  </a:lnTo>
                  <a:lnTo>
                    <a:pt x="30099" y="635"/>
                  </a:lnTo>
                  <a:lnTo>
                    <a:pt x="38481" y="4826"/>
                  </a:lnTo>
                  <a:lnTo>
                    <a:pt x="44704" y="11811"/>
                  </a:lnTo>
                  <a:lnTo>
                    <a:pt x="47752" y="20701"/>
                  </a:lnTo>
                  <a:close/>
                </a:path>
              </a:pathLst>
            </a:custGeom>
            <a:solidFill>
              <a:srgbClr val="000000"/>
            </a:solidFill>
          </p:spPr>
        </p:sp>
      </p:grpSp>
      <p:grpSp>
        <p:nvGrpSpPr>
          <p:cNvPr id="25" name="Group 25"/>
          <p:cNvGrpSpPr>
            <a:grpSpLocks noChangeAspect="1"/>
          </p:cNvGrpSpPr>
          <p:nvPr/>
        </p:nvGrpSpPr>
        <p:grpSpPr>
          <a:xfrm>
            <a:off x="6526196" y="8802955"/>
            <a:ext cx="38270" cy="38270"/>
            <a:chOff x="0" y="0"/>
            <a:chExt cx="47625" cy="47625"/>
          </a:xfrm>
        </p:grpSpPr>
        <p:sp>
          <p:nvSpPr>
            <p:cNvPr id="26" name="Freeform 26"/>
            <p:cNvSpPr/>
            <p:nvPr/>
          </p:nvSpPr>
          <p:spPr>
            <a:xfrm>
              <a:off x="0" y="0"/>
              <a:ext cx="47752" cy="47752"/>
            </a:xfrm>
            <a:custGeom>
              <a:avLst/>
              <a:gdLst/>
              <a:ahLst/>
              <a:cxnLst/>
              <a:rect l="l" t="t" r="r" b="b"/>
              <a:pathLst>
                <a:path w="47752" h="47752">
                  <a:moveTo>
                    <a:pt x="47625" y="23876"/>
                  </a:moveTo>
                  <a:lnTo>
                    <a:pt x="46990" y="30099"/>
                  </a:lnTo>
                  <a:lnTo>
                    <a:pt x="42799" y="38481"/>
                  </a:lnTo>
                  <a:lnTo>
                    <a:pt x="35814" y="44704"/>
                  </a:lnTo>
                  <a:lnTo>
                    <a:pt x="26924" y="47752"/>
                  </a:lnTo>
                  <a:lnTo>
                    <a:pt x="17526" y="47117"/>
                  </a:lnTo>
                  <a:lnTo>
                    <a:pt x="9144" y="42926"/>
                  </a:lnTo>
                  <a:lnTo>
                    <a:pt x="2921" y="35941"/>
                  </a:lnTo>
                  <a:lnTo>
                    <a:pt x="0" y="26924"/>
                  </a:lnTo>
                  <a:lnTo>
                    <a:pt x="635" y="17653"/>
                  </a:lnTo>
                  <a:lnTo>
                    <a:pt x="4699" y="9144"/>
                  </a:lnTo>
                  <a:lnTo>
                    <a:pt x="11811" y="3048"/>
                  </a:lnTo>
                  <a:lnTo>
                    <a:pt x="20701" y="0"/>
                  </a:lnTo>
                  <a:lnTo>
                    <a:pt x="30099" y="635"/>
                  </a:lnTo>
                  <a:lnTo>
                    <a:pt x="38481" y="4826"/>
                  </a:lnTo>
                  <a:lnTo>
                    <a:pt x="44704" y="11811"/>
                  </a:lnTo>
                  <a:lnTo>
                    <a:pt x="47752" y="20701"/>
                  </a:lnTo>
                  <a:close/>
                </a:path>
              </a:pathLst>
            </a:custGeom>
            <a:solidFill>
              <a:srgbClr val="000000"/>
            </a:solidFill>
          </p:spPr>
        </p:sp>
      </p:grpSp>
      <p:sp>
        <p:nvSpPr>
          <p:cNvPr id="27" name="Freeform 27"/>
          <p:cNvSpPr/>
          <p:nvPr/>
        </p:nvSpPr>
        <p:spPr>
          <a:xfrm rot="4793975">
            <a:off x="17026106" y="4559009"/>
            <a:ext cx="1078066" cy="429266"/>
          </a:xfrm>
          <a:custGeom>
            <a:avLst/>
            <a:gdLst/>
            <a:ahLst/>
            <a:cxnLst/>
            <a:rect l="l" t="t" r="r" b="b"/>
            <a:pathLst>
              <a:path w="1078066" h="429266">
                <a:moveTo>
                  <a:pt x="0" y="0"/>
                </a:moveTo>
                <a:lnTo>
                  <a:pt x="1078066" y="0"/>
                </a:lnTo>
                <a:lnTo>
                  <a:pt x="1078066" y="429266"/>
                </a:lnTo>
                <a:lnTo>
                  <a:pt x="0" y="429266"/>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28" name="TextBox 28"/>
          <p:cNvSpPr txBox="1"/>
          <p:nvPr/>
        </p:nvSpPr>
        <p:spPr>
          <a:xfrm>
            <a:off x="396767" y="6376803"/>
            <a:ext cx="6291859" cy="2565921"/>
          </a:xfrm>
          <a:prstGeom prst="rect">
            <a:avLst/>
          </a:prstGeom>
        </p:spPr>
        <p:txBody>
          <a:bodyPr lIns="0" tIns="0" rIns="0" bIns="0" rtlCol="0" anchor="t">
            <a:spAutoFit/>
          </a:bodyPr>
          <a:lstStyle/>
          <a:p>
            <a:pPr marL="369568" lvl="1" indent="-184784" algn="l">
              <a:lnSpc>
                <a:spcPts val="2025"/>
              </a:lnSpc>
              <a:buFont typeface="Arial"/>
              <a:buChar char="•"/>
            </a:pPr>
            <a:r>
              <a:rPr lang="en-US" sz="1711">
                <a:solidFill>
                  <a:srgbClr val="000000"/>
                </a:solidFill>
                <a:latin typeface="Canva Sans"/>
              </a:rPr>
              <a:t>Clicking on "</a:t>
            </a:r>
            <a:r>
              <a:rPr lang="en-US" sz="1711">
                <a:solidFill>
                  <a:srgbClr val="000000"/>
                </a:solidFill>
                <a:latin typeface="Canva Sans Bold"/>
              </a:rPr>
              <a:t>VIEW USERS</a:t>
            </a:r>
            <a:r>
              <a:rPr lang="en-US" sz="1711">
                <a:solidFill>
                  <a:srgbClr val="000000"/>
                </a:solidFill>
                <a:latin typeface="Canva Sans"/>
              </a:rPr>
              <a:t>" will take you to a page displaying a list of all users.</a:t>
            </a:r>
          </a:p>
          <a:p>
            <a:pPr algn="ctr">
              <a:lnSpc>
                <a:spcPts val="2025"/>
              </a:lnSpc>
            </a:pPr>
            <a:endParaRPr lang="en-US" sz="1711">
              <a:solidFill>
                <a:srgbClr val="000000"/>
              </a:solidFill>
              <a:latin typeface="Canva Sans"/>
            </a:endParaRPr>
          </a:p>
          <a:p>
            <a:pPr marL="369568" lvl="1" indent="-184784" algn="l">
              <a:lnSpc>
                <a:spcPts val="2025"/>
              </a:lnSpc>
              <a:buFont typeface="Arial"/>
              <a:buChar char="•"/>
            </a:pPr>
            <a:r>
              <a:rPr lang="en-US" sz="1711">
                <a:solidFill>
                  <a:srgbClr val="000000"/>
                </a:solidFill>
                <a:latin typeface="Canva Sans"/>
              </a:rPr>
              <a:t> Clicking "</a:t>
            </a:r>
            <a:r>
              <a:rPr lang="en-US" sz="1711">
                <a:solidFill>
                  <a:srgbClr val="000000"/>
                </a:solidFill>
                <a:latin typeface="Canva Sans Bold"/>
              </a:rPr>
              <a:t>ADD</a:t>
            </a:r>
            <a:r>
              <a:rPr lang="en-US" sz="1711">
                <a:solidFill>
                  <a:srgbClr val="000000"/>
                </a:solidFill>
                <a:latin typeface="Canva Sans"/>
              </a:rPr>
              <a:t>" allows you to add a new user or admin.</a:t>
            </a:r>
          </a:p>
          <a:p>
            <a:pPr algn="ctr">
              <a:lnSpc>
                <a:spcPts val="2025"/>
              </a:lnSpc>
            </a:pPr>
            <a:endParaRPr lang="en-US" sz="1711">
              <a:solidFill>
                <a:srgbClr val="000000"/>
              </a:solidFill>
              <a:latin typeface="Canva Sans"/>
            </a:endParaRPr>
          </a:p>
          <a:p>
            <a:pPr marL="369568" lvl="1" indent="-184784" algn="l">
              <a:lnSpc>
                <a:spcPts val="2025"/>
              </a:lnSpc>
              <a:buFont typeface="Arial"/>
              <a:buChar char="•"/>
            </a:pPr>
            <a:r>
              <a:rPr lang="en-US" sz="1711">
                <a:solidFill>
                  <a:srgbClr val="000000"/>
                </a:solidFill>
                <a:latin typeface="Canva Sans"/>
              </a:rPr>
              <a:t> Clicking "</a:t>
            </a:r>
            <a:r>
              <a:rPr lang="en-US" sz="1711">
                <a:solidFill>
                  <a:srgbClr val="000000"/>
                </a:solidFill>
                <a:latin typeface="Canva Sans Bold"/>
              </a:rPr>
              <a:t>EDIT</a:t>
            </a:r>
            <a:r>
              <a:rPr lang="en-US" sz="1711">
                <a:solidFill>
                  <a:srgbClr val="000000"/>
                </a:solidFill>
                <a:latin typeface="Canva Sans"/>
              </a:rPr>
              <a:t>" enables you to modify the information of the user you selected. </a:t>
            </a:r>
          </a:p>
          <a:p>
            <a:pPr algn="ctr">
              <a:lnSpc>
                <a:spcPts val="2025"/>
              </a:lnSpc>
            </a:pPr>
            <a:endParaRPr lang="en-US" sz="1711">
              <a:solidFill>
                <a:srgbClr val="000000"/>
              </a:solidFill>
              <a:latin typeface="Canva Sans"/>
            </a:endParaRPr>
          </a:p>
          <a:p>
            <a:pPr marL="369568" lvl="1" indent="-184784" algn="l">
              <a:lnSpc>
                <a:spcPts val="2025"/>
              </a:lnSpc>
              <a:buFont typeface="Arial"/>
              <a:buChar char="•"/>
            </a:pPr>
            <a:r>
              <a:rPr lang="en-US" sz="1711">
                <a:solidFill>
                  <a:srgbClr val="000000"/>
                </a:solidFill>
                <a:latin typeface="Canva Sans"/>
              </a:rPr>
              <a:t>To remove a user/admin and move it to the archive, click the "</a:t>
            </a:r>
            <a:r>
              <a:rPr lang="en-US" sz="1711">
                <a:solidFill>
                  <a:srgbClr val="000000"/>
                </a:solidFill>
                <a:latin typeface="Canva Sans Bold"/>
              </a:rPr>
              <a:t>DELETE</a:t>
            </a:r>
            <a:r>
              <a:rPr lang="en-US" sz="1711">
                <a:solidFill>
                  <a:srgbClr val="000000"/>
                </a:solidFill>
                <a:latin typeface="Canva Sans"/>
              </a:rPr>
              <a:t>" button.</a:t>
            </a:r>
          </a:p>
        </p:txBody>
      </p:sp>
      <p:sp>
        <p:nvSpPr>
          <p:cNvPr id="29" name="TextBox 29"/>
          <p:cNvSpPr txBox="1"/>
          <p:nvPr/>
        </p:nvSpPr>
        <p:spPr>
          <a:xfrm>
            <a:off x="14491639" y="5455302"/>
            <a:ext cx="2990100" cy="2727126"/>
          </a:xfrm>
          <a:prstGeom prst="rect">
            <a:avLst/>
          </a:prstGeom>
        </p:spPr>
        <p:txBody>
          <a:bodyPr lIns="0" tIns="0" rIns="0" bIns="0" rtlCol="0" anchor="t">
            <a:spAutoFit/>
          </a:bodyPr>
          <a:lstStyle/>
          <a:p>
            <a:pPr marL="357161" lvl="1" indent="-178581" algn="l">
              <a:lnSpc>
                <a:spcPts val="1957"/>
              </a:lnSpc>
              <a:buFont typeface="Arial"/>
              <a:buChar char="•"/>
            </a:pPr>
            <a:r>
              <a:rPr lang="en-US" sz="1654">
                <a:solidFill>
                  <a:srgbClr val="000000"/>
                </a:solidFill>
                <a:latin typeface="Canva Sans"/>
              </a:rPr>
              <a:t>By clicking on "</a:t>
            </a:r>
            <a:r>
              <a:rPr lang="en-US" sz="1654">
                <a:solidFill>
                  <a:srgbClr val="000000"/>
                </a:solidFill>
                <a:latin typeface="Canva Sans Bold"/>
              </a:rPr>
              <a:t>ARCHIVE</a:t>
            </a:r>
            <a:r>
              <a:rPr lang="en-US" sz="1654">
                <a:solidFill>
                  <a:srgbClr val="000000"/>
                </a:solidFill>
                <a:latin typeface="Canva Sans"/>
              </a:rPr>
              <a:t>" you will be directed to a page where you can see the list of archived users. </a:t>
            </a:r>
          </a:p>
          <a:p>
            <a:pPr marL="357161" lvl="1" indent="-178581" algn="l">
              <a:lnSpc>
                <a:spcPts val="1957"/>
              </a:lnSpc>
              <a:buFont typeface="Arial"/>
              <a:buChar char="•"/>
            </a:pPr>
            <a:r>
              <a:rPr lang="en-US" sz="1654">
                <a:solidFill>
                  <a:srgbClr val="000000"/>
                </a:solidFill>
                <a:latin typeface="Canva Sans"/>
              </a:rPr>
              <a:t>By clicking on “</a:t>
            </a:r>
            <a:r>
              <a:rPr lang="en-US" sz="1654">
                <a:solidFill>
                  <a:srgbClr val="000000"/>
                </a:solidFill>
                <a:latin typeface="Canva Sans Bold"/>
              </a:rPr>
              <a:t>DELETE</a:t>
            </a:r>
            <a:r>
              <a:rPr lang="en-US" sz="1654">
                <a:solidFill>
                  <a:srgbClr val="000000"/>
                </a:solidFill>
                <a:latin typeface="Canva Sans"/>
              </a:rPr>
              <a:t>” allows you to permanently remove the user. By </a:t>
            </a:r>
          </a:p>
          <a:p>
            <a:pPr marL="357161" lvl="1" indent="-178581" algn="l">
              <a:lnSpc>
                <a:spcPts val="1957"/>
              </a:lnSpc>
              <a:buFont typeface="Arial"/>
              <a:buChar char="•"/>
            </a:pPr>
            <a:r>
              <a:rPr lang="en-US" sz="1654">
                <a:solidFill>
                  <a:srgbClr val="000000"/>
                </a:solidFill>
                <a:latin typeface="Canva Sans"/>
              </a:rPr>
              <a:t>clicking on “</a:t>
            </a:r>
            <a:r>
              <a:rPr lang="en-US" sz="1654">
                <a:solidFill>
                  <a:srgbClr val="000000"/>
                </a:solidFill>
                <a:latin typeface="Canva Sans Bold"/>
              </a:rPr>
              <a:t>RESTORE</a:t>
            </a:r>
            <a:r>
              <a:rPr lang="en-US" sz="1654">
                <a:solidFill>
                  <a:srgbClr val="000000"/>
                </a:solidFill>
                <a:latin typeface="Canva Sans"/>
              </a:rPr>
              <a:t>” to bring back the chosen user.</a:t>
            </a:r>
          </a:p>
        </p:txBody>
      </p:sp>
      <p:sp>
        <p:nvSpPr>
          <p:cNvPr id="30" name="TextBox 30"/>
          <p:cNvSpPr txBox="1"/>
          <p:nvPr/>
        </p:nvSpPr>
        <p:spPr>
          <a:xfrm>
            <a:off x="7557847" y="930553"/>
            <a:ext cx="3257697" cy="2875229"/>
          </a:xfrm>
          <a:prstGeom prst="rect">
            <a:avLst/>
          </a:prstGeom>
        </p:spPr>
        <p:txBody>
          <a:bodyPr lIns="0" tIns="0" rIns="0" bIns="0" rtlCol="0" anchor="t">
            <a:spAutoFit/>
          </a:bodyPr>
          <a:lstStyle/>
          <a:p>
            <a:pPr marL="461978" lvl="1" indent="-230989" algn="l">
              <a:lnSpc>
                <a:spcPts val="2531"/>
              </a:lnSpc>
              <a:buFont typeface="Arial"/>
              <a:buChar char="•"/>
            </a:pPr>
            <a:r>
              <a:rPr lang="en-US" sz="2139">
                <a:solidFill>
                  <a:srgbClr val="000000"/>
                </a:solidFill>
                <a:latin typeface="Canva Sans"/>
              </a:rPr>
              <a:t>By clicking </a:t>
            </a:r>
            <a:r>
              <a:rPr lang="en-US" sz="2139">
                <a:solidFill>
                  <a:srgbClr val="000000"/>
                </a:solidFill>
                <a:latin typeface="Canva Sans Bold"/>
              </a:rPr>
              <a:t>“VIEW AVAILABLE BOOKS” </a:t>
            </a:r>
            <a:r>
              <a:rPr lang="en-US" sz="2139">
                <a:solidFill>
                  <a:srgbClr val="000000"/>
                </a:solidFill>
                <a:latin typeface="Canva Sans"/>
              </a:rPr>
              <a:t>you will be taken to this frame where you can see a list of all the books. </a:t>
            </a:r>
          </a:p>
          <a:p>
            <a:pPr algn="l">
              <a:lnSpc>
                <a:spcPts val="2531"/>
              </a:lnSpc>
            </a:pPr>
            <a:endParaRPr lang="en-US" sz="2139">
              <a:solidFill>
                <a:srgbClr val="000000"/>
              </a:solidFill>
              <a:latin typeface="Canva Sans"/>
            </a:endParaRPr>
          </a:p>
          <a:p>
            <a:pPr marL="461978" lvl="1" indent="-230989" algn="l">
              <a:lnSpc>
                <a:spcPts val="2531"/>
              </a:lnSpc>
              <a:buFont typeface="Arial"/>
              <a:buChar char="•"/>
            </a:pPr>
            <a:r>
              <a:rPr lang="en-US" sz="2139">
                <a:solidFill>
                  <a:srgbClr val="000000"/>
                </a:solidFill>
                <a:latin typeface="Canva Sans"/>
              </a:rPr>
              <a:t>You can also print as table or individual.</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BCAC1"/>
        </a:solidFill>
        <a:effectLst/>
      </p:bgPr>
    </p:bg>
    <p:spTree>
      <p:nvGrpSpPr>
        <p:cNvPr id="1" name=""/>
        <p:cNvGrpSpPr/>
        <p:nvPr/>
      </p:nvGrpSpPr>
      <p:grpSpPr>
        <a:xfrm>
          <a:off x="0" y="0"/>
          <a:ext cx="0" cy="0"/>
          <a:chOff x="0" y="0"/>
          <a:chExt cx="0" cy="0"/>
        </a:xfrm>
      </p:grpSpPr>
      <p:sp>
        <p:nvSpPr>
          <p:cNvPr id="2" name="Freeform 2"/>
          <p:cNvSpPr/>
          <p:nvPr/>
        </p:nvSpPr>
        <p:spPr>
          <a:xfrm>
            <a:off x="9144000" y="4507985"/>
            <a:ext cx="8842156" cy="5231528"/>
          </a:xfrm>
          <a:custGeom>
            <a:avLst/>
            <a:gdLst/>
            <a:ahLst/>
            <a:cxnLst/>
            <a:rect l="l" t="t" r="r" b="b"/>
            <a:pathLst>
              <a:path w="8842156" h="5231528">
                <a:moveTo>
                  <a:pt x="0" y="0"/>
                </a:moveTo>
                <a:lnTo>
                  <a:pt x="8842156" y="0"/>
                </a:lnTo>
                <a:lnTo>
                  <a:pt x="8842156" y="5231528"/>
                </a:lnTo>
                <a:lnTo>
                  <a:pt x="0" y="5231528"/>
                </a:lnTo>
                <a:lnTo>
                  <a:pt x="0" y="0"/>
                </a:lnTo>
                <a:close/>
              </a:path>
            </a:pathLst>
          </a:custGeom>
          <a:blipFill>
            <a:blip r:embed="rId2"/>
            <a:stretch>
              <a:fillRect/>
            </a:stretch>
          </a:blipFill>
        </p:spPr>
      </p:sp>
      <p:sp>
        <p:nvSpPr>
          <p:cNvPr id="3" name="TextBox 3"/>
          <p:cNvSpPr txBox="1"/>
          <p:nvPr/>
        </p:nvSpPr>
        <p:spPr>
          <a:xfrm>
            <a:off x="3421361" y="6852443"/>
            <a:ext cx="5281766" cy="1829060"/>
          </a:xfrm>
          <a:prstGeom prst="rect">
            <a:avLst/>
          </a:prstGeom>
        </p:spPr>
        <p:txBody>
          <a:bodyPr lIns="0" tIns="0" rIns="0" bIns="0" rtlCol="0" anchor="t">
            <a:spAutoFit/>
          </a:bodyPr>
          <a:lstStyle/>
          <a:p>
            <a:pPr marL="461611" lvl="1" indent="-230806" algn="l">
              <a:lnSpc>
                <a:spcPts val="2529"/>
              </a:lnSpc>
              <a:buFont typeface="Arial"/>
              <a:buChar char="•"/>
            </a:pPr>
            <a:r>
              <a:rPr lang="en-US" sz="2138">
                <a:solidFill>
                  <a:srgbClr val="000000"/>
                </a:solidFill>
                <a:latin typeface="Canva Sans"/>
              </a:rPr>
              <a:t>Clicking on "</a:t>
            </a:r>
            <a:r>
              <a:rPr lang="en-US" sz="2138">
                <a:solidFill>
                  <a:srgbClr val="000000"/>
                </a:solidFill>
                <a:latin typeface="Canva Sans Bold"/>
              </a:rPr>
              <a:t>REQUEST</a:t>
            </a:r>
            <a:r>
              <a:rPr lang="en-US" sz="2138">
                <a:solidFill>
                  <a:srgbClr val="000000"/>
                </a:solidFill>
                <a:latin typeface="Canva Sans"/>
              </a:rPr>
              <a:t>" will lead you to a page where you can view the list of users requesting access.</a:t>
            </a:r>
          </a:p>
          <a:p>
            <a:pPr algn="l">
              <a:lnSpc>
                <a:spcPts val="2529"/>
              </a:lnSpc>
            </a:pPr>
            <a:endParaRPr lang="en-US" sz="2138">
              <a:solidFill>
                <a:srgbClr val="000000"/>
              </a:solidFill>
              <a:latin typeface="Canva Sans"/>
            </a:endParaRPr>
          </a:p>
          <a:p>
            <a:pPr marL="461611" lvl="1" indent="-230806" algn="l">
              <a:lnSpc>
                <a:spcPts val="2529"/>
              </a:lnSpc>
              <a:buFont typeface="Arial"/>
              <a:buChar char="•"/>
            </a:pPr>
            <a:r>
              <a:rPr lang="en-US" sz="2138">
                <a:solidFill>
                  <a:srgbClr val="000000"/>
                </a:solidFill>
                <a:latin typeface="Canva Sans"/>
              </a:rPr>
              <a:t>Clicking on "</a:t>
            </a:r>
            <a:r>
              <a:rPr lang="en-US" sz="2138">
                <a:solidFill>
                  <a:srgbClr val="000000"/>
                </a:solidFill>
                <a:latin typeface="Canva Sans Bold"/>
              </a:rPr>
              <a:t>APPROVE</a:t>
            </a:r>
            <a:r>
              <a:rPr lang="en-US" sz="2138">
                <a:solidFill>
                  <a:srgbClr val="000000"/>
                </a:solidFill>
                <a:latin typeface="Canva Sans"/>
              </a:rPr>
              <a:t>" will confirm the selection of the book.</a:t>
            </a:r>
          </a:p>
        </p:txBody>
      </p:sp>
      <p:sp>
        <p:nvSpPr>
          <p:cNvPr id="4" name="Freeform 4"/>
          <p:cNvSpPr/>
          <p:nvPr/>
        </p:nvSpPr>
        <p:spPr>
          <a:xfrm>
            <a:off x="652110" y="484530"/>
            <a:ext cx="7437790" cy="5528333"/>
          </a:xfrm>
          <a:custGeom>
            <a:avLst/>
            <a:gdLst/>
            <a:ahLst/>
            <a:cxnLst/>
            <a:rect l="l" t="t" r="r" b="b"/>
            <a:pathLst>
              <a:path w="7437790" h="5528333">
                <a:moveTo>
                  <a:pt x="0" y="0"/>
                </a:moveTo>
                <a:lnTo>
                  <a:pt x="7437790" y="0"/>
                </a:lnTo>
                <a:lnTo>
                  <a:pt x="7437790" y="5528333"/>
                </a:lnTo>
                <a:lnTo>
                  <a:pt x="0" y="5528333"/>
                </a:lnTo>
                <a:lnTo>
                  <a:pt x="0" y="0"/>
                </a:lnTo>
                <a:close/>
              </a:path>
            </a:pathLst>
          </a:custGeom>
          <a:blipFill>
            <a:blip r:embed="rId3"/>
            <a:stretch>
              <a:fillRect l="-31111" t="-4100" r="-31968" b="-3794"/>
            </a:stretch>
          </a:blipFill>
        </p:spPr>
      </p:sp>
      <p:sp>
        <p:nvSpPr>
          <p:cNvPr id="5" name="TextBox 5"/>
          <p:cNvSpPr txBox="1"/>
          <p:nvPr/>
        </p:nvSpPr>
        <p:spPr>
          <a:xfrm>
            <a:off x="8703126" y="1687118"/>
            <a:ext cx="6178389" cy="1385229"/>
          </a:xfrm>
          <a:prstGeom prst="rect">
            <a:avLst/>
          </a:prstGeom>
        </p:spPr>
        <p:txBody>
          <a:bodyPr lIns="0" tIns="0" rIns="0" bIns="0" rtlCol="0" anchor="t">
            <a:spAutoFit/>
          </a:bodyPr>
          <a:lstStyle/>
          <a:p>
            <a:pPr marL="410420" lvl="1" indent="-205210" algn="l">
              <a:lnSpc>
                <a:spcPts val="2248"/>
              </a:lnSpc>
              <a:buFont typeface="Arial"/>
              <a:buChar char="•"/>
            </a:pPr>
            <a:r>
              <a:rPr lang="en-US" sz="1900">
                <a:solidFill>
                  <a:srgbClr val="000000"/>
                </a:solidFill>
                <a:latin typeface="Canva Sans"/>
              </a:rPr>
              <a:t>Clicking on "</a:t>
            </a:r>
            <a:r>
              <a:rPr lang="en-US" sz="1900">
                <a:solidFill>
                  <a:srgbClr val="000000"/>
                </a:solidFill>
                <a:latin typeface="Canva Sans Bold"/>
              </a:rPr>
              <a:t>REPORTS</a:t>
            </a:r>
            <a:r>
              <a:rPr lang="en-US" sz="1900">
                <a:solidFill>
                  <a:srgbClr val="000000"/>
                </a:solidFill>
                <a:latin typeface="Canva Sans"/>
              </a:rPr>
              <a:t>" will lead you to this frame where you can see the users who have borrowed books. </a:t>
            </a:r>
          </a:p>
          <a:p>
            <a:pPr marL="410420" lvl="1" indent="-205210" algn="l">
              <a:lnSpc>
                <a:spcPts val="2248"/>
              </a:lnSpc>
              <a:buFont typeface="Arial"/>
              <a:buChar char="•"/>
            </a:pPr>
            <a:r>
              <a:rPr lang="en-US" sz="1900">
                <a:solidFill>
                  <a:srgbClr val="000000"/>
                </a:solidFill>
                <a:latin typeface="Canva Sans"/>
              </a:rPr>
              <a:t>Clicking on “</a:t>
            </a:r>
            <a:r>
              <a:rPr lang="en-US" sz="1900">
                <a:solidFill>
                  <a:srgbClr val="000000"/>
                </a:solidFill>
                <a:latin typeface="Canva Sans Bold"/>
              </a:rPr>
              <a:t>VIEW REPORTS</a:t>
            </a:r>
            <a:r>
              <a:rPr lang="en-US" sz="1900">
                <a:solidFill>
                  <a:srgbClr val="000000"/>
                </a:solidFill>
                <a:latin typeface="Canva Sans"/>
              </a:rPr>
              <a:t>” to print out specific records of book borrowers.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BCAC1"/>
        </a:solidFill>
        <a:effectLst/>
      </p:bgPr>
    </p:bg>
    <p:spTree>
      <p:nvGrpSpPr>
        <p:cNvPr id="1" name=""/>
        <p:cNvGrpSpPr/>
        <p:nvPr/>
      </p:nvGrpSpPr>
      <p:grpSpPr>
        <a:xfrm>
          <a:off x="0" y="0"/>
          <a:ext cx="0" cy="0"/>
          <a:chOff x="0" y="0"/>
          <a:chExt cx="0" cy="0"/>
        </a:xfrm>
      </p:grpSpPr>
      <p:sp>
        <p:nvSpPr>
          <p:cNvPr id="2" name="TextBox 2"/>
          <p:cNvSpPr txBox="1"/>
          <p:nvPr/>
        </p:nvSpPr>
        <p:spPr>
          <a:xfrm>
            <a:off x="870178" y="2773497"/>
            <a:ext cx="16230600" cy="1838325"/>
          </a:xfrm>
          <a:prstGeom prst="rect">
            <a:avLst/>
          </a:prstGeom>
        </p:spPr>
        <p:txBody>
          <a:bodyPr lIns="0" tIns="0" rIns="0" bIns="0" rtlCol="0" anchor="t">
            <a:spAutoFit/>
          </a:bodyPr>
          <a:lstStyle/>
          <a:p>
            <a:pPr marL="0" lvl="0" indent="0" algn="ctr">
              <a:lnSpc>
                <a:spcPts val="14400"/>
              </a:lnSpc>
              <a:spcBef>
                <a:spcPct val="0"/>
              </a:spcBef>
            </a:pPr>
            <a:r>
              <a:rPr lang="en-US" sz="12000">
                <a:solidFill>
                  <a:srgbClr val="320B01"/>
                </a:solidFill>
                <a:latin typeface="Bellaboo"/>
              </a:rPr>
              <a:t>THANK YOU</a:t>
            </a:r>
          </a:p>
        </p:txBody>
      </p:sp>
      <p:grpSp>
        <p:nvGrpSpPr>
          <p:cNvPr id="3" name="Group 3"/>
          <p:cNvGrpSpPr/>
          <p:nvPr/>
        </p:nvGrpSpPr>
        <p:grpSpPr>
          <a:xfrm>
            <a:off x="-768384" y="6780860"/>
            <a:ext cx="19507723" cy="2798775"/>
            <a:chOff x="0" y="0"/>
            <a:chExt cx="5137837" cy="737126"/>
          </a:xfrm>
        </p:grpSpPr>
        <p:sp>
          <p:nvSpPr>
            <p:cNvPr id="4" name="Freeform 4"/>
            <p:cNvSpPr/>
            <p:nvPr/>
          </p:nvSpPr>
          <p:spPr>
            <a:xfrm>
              <a:off x="0" y="0"/>
              <a:ext cx="5137837" cy="737126"/>
            </a:xfrm>
            <a:custGeom>
              <a:avLst/>
              <a:gdLst/>
              <a:ahLst/>
              <a:cxnLst/>
              <a:rect l="l" t="t" r="r" b="b"/>
              <a:pathLst>
                <a:path w="5137837" h="737126">
                  <a:moveTo>
                    <a:pt x="0" y="0"/>
                  </a:moveTo>
                  <a:lnTo>
                    <a:pt x="5137837" y="0"/>
                  </a:lnTo>
                  <a:lnTo>
                    <a:pt x="5137837" y="737126"/>
                  </a:lnTo>
                  <a:lnTo>
                    <a:pt x="0" y="737126"/>
                  </a:lnTo>
                  <a:close/>
                </a:path>
              </a:pathLst>
            </a:custGeom>
            <a:solidFill>
              <a:srgbClr val="F9B299"/>
            </a:solidFill>
            <a:ln w="38100" cap="sq">
              <a:solidFill>
                <a:srgbClr val="320B01"/>
              </a:solidFill>
              <a:prstDash val="solid"/>
              <a:miter/>
            </a:ln>
          </p:spPr>
        </p:sp>
        <p:sp>
          <p:nvSpPr>
            <p:cNvPr id="5" name="TextBox 5"/>
            <p:cNvSpPr txBox="1"/>
            <p:nvPr/>
          </p:nvSpPr>
          <p:spPr>
            <a:xfrm>
              <a:off x="0" y="-38100"/>
              <a:ext cx="5137837" cy="775226"/>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7859993" y="7227747"/>
            <a:ext cx="2568015" cy="1905000"/>
          </a:xfrm>
          <a:custGeom>
            <a:avLst/>
            <a:gdLst/>
            <a:ahLst/>
            <a:cxnLst/>
            <a:rect l="l" t="t" r="r" b="b"/>
            <a:pathLst>
              <a:path w="2568015" h="1905000">
                <a:moveTo>
                  <a:pt x="0" y="0"/>
                </a:moveTo>
                <a:lnTo>
                  <a:pt x="2568014" y="0"/>
                </a:lnTo>
                <a:lnTo>
                  <a:pt x="2568014" y="1905000"/>
                </a:lnTo>
                <a:lnTo>
                  <a:pt x="0" y="19050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7" name="Freeform 7"/>
          <p:cNvSpPr/>
          <p:nvPr/>
        </p:nvSpPr>
        <p:spPr>
          <a:xfrm>
            <a:off x="4272420" y="7227747"/>
            <a:ext cx="2568015" cy="1905000"/>
          </a:xfrm>
          <a:custGeom>
            <a:avLst/>
            <a:gdLst/>
            <a:ahLst/>
            <a:cxnLst/>
            <a:rect l="l" t="t" r="r" b="b"/>
            <a:pathLst>
              <a:path w="2568015" h="1905000">
                <a:moveTo>
                  <a:pt x="0" y="0"/>
                </a:moveTo>
                <a:lnTo>
                  <a:pt x="2568015" y="0"/>
                </a:lnTo>
                <a:lnTo>
                  <a:pt x="2568015" y="1905000"/>
                </a:lnTo>
                <a:lnTo>
                  <a:pt x="0" y="190500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8" name="Freeform 8"/>
          <p:cNvSpPr/>
          <p:nvPr/>
        </p:nvSpPr>
        <p:spPr>
          <a:xfrm>
            <a:off x="11447565" y="7227747"/>
            <a:ext cx="2568015" cy="1905000"/>
          </a:xfrm>
          <a:custGeom>
            <a:avLst/>
            <a:gdLst/>
            <a:ahLst/>
            <a:cxnLst/>
            <a:rect l="l" t="t" r="r" b="b"/>
            <a:pathLst>
              <a:path w="2568015" h="1905000">
                <a:moveTo>
                  <a:pt x="0" y="0"/>
                </a:moveTo>
                <a:lnTo>
                  <a:pt x="2568015" y="0"/>
                </a:lnTo>
                <a:lnTo>
                  <a:pt x="2568015" y="1905000"/>
                </a:lnTo>
                <a:lnTo>
                  <a:pt x="0" y="190500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9" name="Freeform 9"/>
          <p:cNvSpPr/>
          <p:nvPr/>
        </p:nvSpPr>
        <p:spPr>
          <a:xfrm>
            <a:off x="684847" y="7227747"/>
            <a:ext cx="2568015" cy="1905000"/>
          </a:xfrm>
          <a:custGeom>
            <a:avLst/>
            <a:gdLst/>
            <a:ahLst/>
            <a:cxnLst/>
            <a:rect l="l" t="t" r="r" b="b"/>
            <a:pathLst>
              <a:path w="2568015" h="1905000">
                <a:moveTo>
                  <a:pt x="0" y="0"/>
                </a:moveTo>
                <a:lnTo>
                  <a:pt x="2568015" y="0"/>
                </a:lnTo>
                <a:lnTo>
                  <a:pt x="2568015" y="1905000"/>
                </a:lnTo>
                <a:lnTo>
                  <a:pt x="0" y="19050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0" name="Freeform 10"/>
          <p:cNvSpPr/>
          <p:nvPr/>
        </p:nvSpPr>
        <p:spPr>
          <a:xfrm>
            <a:off x="15035138" y="7227747"/>
            <a:ext cx="2568015" cy="1905000"/>
          </a:xfrm>
          <a:custGeom>
            <a:avLst/>
            <a:gdLst/>
            <a:ahLst/>
            <a:cxnLst/>
            <a:rect l="l" t="t" r="r" b="b"/>
            <a:pathLst>
              <a:path w="2568015" h="1905000">
                <a:moveTo>
                  <a:pt x="0" y="0"/>
                </a:moveTo>
                <a:lnTo>
                  <a:pt x="2568015" y="0"/>
                </a:lnTo>
                <a:lnTo>
                  <a:pt x="2568015" y="1905000"/>
                </a:lnTo>
                <a:lnTo>
                  <a:pt x="0" y="19050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BCAC1"/>
        </a:solidFill>
        <a:effectLst/>
      </p:bgPr>
    </p:bg>
    <p:spTree>
      <p:nvGrpSpPr>
        <p:cNvPr id="1" name=""/>
        <p:cNvGrpSpPr/>
        <p:nvPr/>
      </p:nvGrpSpPr>
      <p:grpSpPr>
        <a:xfrm>
          <a:off x="0" y="0"/>
          <a:ext cx="0" cy="0"/>
          <a:chOff x="0" y="0"/>
          <a:chExt cx="0" cy="0"/>
        </a:xfrm>
      </p:grpSpPr>
      <p:sp>
        <p:nvSpPr>
          <p:cNvPr id="2" name="TextBox 2"/>
          <p:cNvSpPr txBox="1"/>
          <p:nvPr/>
        </p:nvSpPr>
        <p:spPr>
          <a:xfrm>
            <a:off x="1028700" y="2377447"/>
            <a:ext cx="12268964" cy="7877175"/>
          </a:xfrm>
          <a:prstGeom prst="rect">
            <a:avLst/>
          </a:prstGeom>
        </p:spPr>
        <p:txBody>
          <a:bodyPr lIns="0" tIns="0" rIns="0" bIns="0" rtlCol="0" anchor="t">
            <a:spAutoFit/>
          </a:bodyPr>
          <a:lstStyle/>
          <a:p>
            <a:pPr algn="just">
              <a:lnSpc>
                <a:spcPts val="3479"/>
              </a:lnSpc>
            </a:pPr>
            <a:r>
              <a:rPr lang="en-US" sz="2899">
                <a:solidFill>
                  <a:srgbClr val="320B01"/>
                </a:solidFill>
                <a:latin typeface="Eczar"/>
              </a:rPr>
              <a:t>My Library Management System is designed to make library operations smoother and more efficient. For librarians, it provides tools to add and remove books, view available books, and manage user accounts.</a:t>
            </a:r>
          </a:p>
          <a:p>
            <a:pPr algn="just">
              <a:lnSpc>
                <a:spcPts val="3479"/>
              </a:lnSpc>
            </a:pPr>
            <a:endParaRPr lang="en-US" sz="2899">
              <a:solidFill>
                <a:srgbClr val="320B01"/>
              </a:solidFill>
              <a:latin typeface="Eczar"/>
            </a:endParaRPr>
          </a:p>
          <a:p>
            <a:pPr algn="just">
              <a:lnSpc>
                <a:spcPts val="3479"/>
              </a:lnSpc>
            </a:pPr>
            <a:r>
              <a:rPr lang="en-US" sz="2899">
                <a:solidFill>
                  <a:srgbClr val="320B01"/>
                </a:solidFill>
                <a:latin typeface="Eczar"/>
              </a:rPr>
              <a:t>For students, the system offers a simple way to borrow and return books, see what books are available, and keep track of the books they have borrowed. Students also receive notifications about due dates.</a:t>
            </a:r>
          </a:p>
          <a:p>
            <a:pPr algn="just">
              <a:lnSpc>
                <a:spcPts val="3479"/>
              </a:lnSpc>
            </a:pPr>
            <a:endParaRPr lang="en-US" sz="2899">
              <a:solidFill>
                <a:srgbClr val="320B01"/>
              </a:solidFill>
              <a:latin typeface="Eczar"/>
            </a:endParaRPr>
          </a:p>
          <a:p>
            <a:pPr algn="just">
              <a:lnSpc>
                <a:spcPts val="3479"/>
              </a:lnSpc>
            </a:pPr>
            <a:r>
              <a:rPr lang="en-US" sz="2899">
                <a:solidFill>
                  <a:srgbClr val="320B01"/>
                </a:solidFill>
                <a:latin typeface="Eczar Semi-Bold"/>
              </a:rPr>
              <a:t>Purpose</a:t>
            </a:r>
          </a:p>
          <a:p>
            <a:pPr algn="just">
              <a:lnSpc>
                <a:spcPts val="3479"/>
              </a:lnSpc>
            </a:pPr>
            <a:r>
              <a:rPr lang="en-US" sz="2899">
                <a:solidFill>
                  <a:srgbClr val="320B01"/>
                </a:solidFill>
                <a:latin typeface="Eczar"/>
              </a:rPr>
              <a:t>The main purpose of this system is to make library management easier and more effective. It helps librarians handle their tasks more efficiently and makes it easier for students to access library resources.</a:t>
            </a:r>
          </a:p>
          <a:p>
            <a:pPr algn="just">
              <a:lnSpc>
                <a:spcPts val="3479"/>
              </a:lnSpc>
            </a:pPr>
            <a:endParaRPr lang="en-US" sz="2899">
              <a:solidFill>
                <a:srgbClr val="320B01"/>
              </a:solidFill>
              <a:latin typeface="Eczar"/>
            </a:endParaRPr>
          </a:p>
          <a:p>
            <a:pPr algn="just">
              <a:lnSpc>
                <a:spcPts val="3479"/>
              </a:lnSpc>
            </a:pPr>
            <a:r>
              <a:rPr lang="en-US" sz="2899">
                <a:solidFill>
                  <a:srgbClr val="320B01"/>
                </a:solidFill>
                <a:latin typeface="Eczar Semi-Bold"/>
              </a:rPr>
              <a:t>Relevance and Usefulness</a:t>
            </a:r>
          </a:p>
          <a:p>
            <a:pPr algn="just">
              <a:lnSpc>
                <a:spcPts val="3479"/>
              </a:lnSpc>
            </a:pPr>
            <a:r>
              <a:rPr lang="en-US" sz="2899">
                <a:solidFill>
                  <a:srgbClr val="320B01"/>
                </a:solidFill>
                <a:latin typeface="Eczar"/>
              </a:rPr>
              <a:t>This system is important because it helps libraries stay organized and user-friendly. It solves common problems for both librarians and users, making library management and usage more convenient.</a:t>
            </a:r>
          </a:p>
          <a:p>
            <a:pPr marL="0" lvl="0" indent="0" algn="just">
              <a:lnSpc>
                <a:spcPts val="3479"/>
              </a:lnSpc>
            </a:pPr>
            <a:endParaRPr lang="en-US" sz="2899">
              <a:solidFill>
                <a:srgbClr val="320B01"/>
              </a:solidFill>
              <a:latin typeface="Eczar"/>
            </a:endParaRPr>
          </a:p>
        </p:txBody>
      </p:sp>
      <p:sp>
        <p:nvSpPr>
          <p:cNvPr id="3" name="TextBox 3"/>
          <p:cNvSpPr txBox="1"/>
          <p:nvPr/>
        </p:nvSpPr>
        <p:spPr>
          <a:xfrm>
            <a:off x="1028700" y="537203"/>
            <a:ext cx="10863257" cy="1838325"/>
          </a:xfrm>
          <a:prstGeom prst="rect">
            <a:avLst/>
          </a:prstGeom>
        </p:spPr>
        <p:txBody>
          <a:bodyPr lIns="0" tIns="0" rIns="0" bIns="0" rtlCol="0" anchor="t">
            <a:spAutoFit/>
          </a:bodyPr>
          <a:lstStyle/>
          <a:p>
            <a:pPr marL="0" lvl="0" indent="0" algn="l">
              <a:lnSpc>
                <a:spcPts val="14400"/>
              </a:lnSpc>
              <a:spcBef>
                <a:spcPct val="0"/>
              </a:spcBef>
            </a:pPr>
            <a:r>
              <a:rPr lang="en-US" sz="12000">
                <a:solidFill>
                  <a:srgbClr val="320B01"/>
                </a:solidFill>
                <a:latin typeface="Bellaboo"/>
              </a:rPr>
              <a:t>Introduction</a:t>
            </a:r>
          </a:p>
        </p:txBody>
      </p:sp>
      <p:grpSp>
        <p:nvGrpSpPr>
          <p:cNvPr id="4" name="Group 4"/>
          <p:cNvGrpSpPr/>
          <p:nvPr/>
        </p:nvGrpSpPr>
        <p:grpSpPr>
          <a:xfrm>
            <a:off x="14046379" y="-421744"/>
            <a:ext cx="3761735" cy="11130487"/>
            <a:chOff x="0" y="0"/>
            <a:chExt cx="990745" cy="2931486"/>
          </a:xfrm>
        </p:grpSpPr>
        <p:sp>
          <p:nvSpPr>
            <p:cNvPr id="5" name="Freeform 5"/>
            <p:cNvSpPr/>
            <p:nvPr/>
          </p:nvSpPr>
          <p:spPr>
            <a:xfrm>
              <a:off x="0" y="0"/>
              <a:ext cx="990745" cy="2931486"/>
            </a:xfrm>
            <a:custGeom>
              <a:avLst/>
              <a:gdLst/>
              <a:ahLst/>
              <a:cxnLst/>
              <a:rect l="l" t="t" r="r" b="b"/>
              <a:pathLst>
                <a:path w="990745" h="2931486">
                  <a:moveTo>
                    <a:pt x="0" y="0"/>
                  </a:moveTo>
                  <a:lnTo>
                    <a:pt x="990745" y="0"/>
                  </a:lnTo>
                  <a:lnTo>
                    <a:pt x="990745" y="2931486"/>
                  </a:lnTo>
                  <a:lnTo>
                    <a:pt x="0" y="2931486"/>
                  </a:lnTo>
                  <a:close/>
                </a:path>
              </a:pathLst>
            </a:custGeom>
            <a:solidFill>
              <a:srgbClr val="F9B299"/>
            </a:solidFill>
            <a:ln w="38100" cap="sq">
              <a:solidFill>
                <a:srgbClr val="320B01"/>
              </a:solidFill>
              <a:prstDash val="solid"/>
              <a:miter/>
            </a:ln>
          </p:spPr>
        </p:sp>
        <p:sp>
          <p:nvSpPr>
            <p:cNvPr id="6" name="TextBox 6"/>
            <p:cNvSpPr txBox="1"/>
            <p:nvPr/>
          </p:nvSpPr>
          <p:spPr>
            <a:xfrm>
              <a:off x="0" y="-38100"/>
              <a:ext cx="990745" cy="2969586"/>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14731638" y="546728"/>
            <a:ext cx="2527662" cy="2000012"/>
          </a:xfrm>
          <a:custGeom>
            <a:avLst/>
            <a:gdLst/>
            <a:ahLst/>
            <a:cxnLst/>
            <a:rect l="l" t="t" r="r" b="b"/>
            <a:pathLst>
              <a:path w="2527662" h="2000012">
                <a:moveTo>
                  <a:pt x="0" y="0"/>
                </a:moveTo>
                <a:lnTo>
                  <a:pt x="2527662" y="0"/>
                </a:lnTo>
                <a:lnTo>
                  <a:pt x="2527662" y="2000013"/>
                </a:lnTo>
                <a:lnTo>
                  <a:pt x="0" y="2000013"/>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8" name="Freeform 8"/>
          <p:cNvSpPr/>
          <p:nvPr/>
        </p:nvSpPr>
        <p:spPr>
          <a:xfrm flipH="1">
            <a:off x="14731638" y="2944572"/>
            <a:ext cx="2527662" cy="2000012"/>
          </a:xfrm>
          <a:custGeom>
            <a:avLst/>
            <a:gdLst/>
            <a:ahLst/>
            <a:cxnLst/>
            <a:rect l="l" t="t" r="r" b="b"/>
            <a:pathLst>
              <a:path w="2527662" h="2000012">
                <a:moveTo>
                  <a:pt x="2527662" y="0"/>
                </a:moveTo>
                <a:lnTo>
                  <a:pt x="0" y="0"/>
                </a:lnTo>
                <a:lnTo>
                  <a:pt x="0" y="2000012"/>
                </a:lnTo>
                <a:lnTo>
                  <a:pt x="2527662" y="2000012"/>
                </a:lnTo>
                <a:lnTo>
                  <a:pt x="2527662"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9" name="Freeform 9"/>
          <p:cNvSpPr/>
          <p:nvPr/>
        </p:nvSpPr>
        <p:spPr>
          <a:xfrm>
            <a:off x="14731638" y="5342416"/>
            <a:ext cx="2527662" cy="2000012"/>
          </a:xfrm>
          <a:custGeom>
            <a:avLst/>
            <a:gdLst/>
            <a:ahLst/>
            <a:cxnLst/>
            <a:rect l="l" t="t" r="r" b="b"/>
            <a:pathLst>
              <a:path w="2527662" h="2000012">
                <a:moveTo>
                  <a:pt x="0" y="0"/>
                </a:moveTo>
                <a:lnTo>
                  <a:pt x="2527662" y="0"/>
                </a:lnTo>
                <a:lnTo>
                  <a:pt x="2527662" y="2000012"/>
                </a:lnTo>
                <a:lnTo>
                  <a:pt x="0" y="200001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0" name="Freeform 10"/>
          <p:cNvSpPr/>
          <p:nvPr/>
        </p:nvSpPr>
        <p:spPr>
          <a:xfrm flipH="1">
            <a:off x="14731638" y="7740259"/>
            <a:ext cx="2527662" cy="2000012"/>
          </a:xfrm>
          <a:custGeom>
            <a:avLst/>
            <a:gdLst/>
            <a:ahLst/>
            <a:cxnLst/>
            <a:rect l="l" t="t" r="r" b="b"/>
            <a:pathLst>
              <a:path w="2527662" h="2000012">
                <a:moveTo>
                  <a:pt x="2527662" y="0"/>
                </a:moveTo>
                <a:lnTo>
                  <a:pt x="0" y="0"/>
                </a:lnTo>
                <a:lnTo>
                  <a:pt x="0" y="2000013"/>
                </a:lnTo>
                <a:lnTo>
                  <a:pt x="2527662" y="2000013"/>
                </a:lnTo>
                <a:lnTo>
                  <a:pt x="2527662" y="0"/>
                </a:lnTo>
                <a:close/>
              </a:path>
            </a:pathLst>
          </a:custGeom>
          <a:blipFill>
            <a:blip r:embed="rId4">
              <a:extLst>
                <a:ext uri="{96DAC541-7B7A-43D3-8B79-37D633B846F1}">
                  <asvg:svgBlip xmlns="" xmlns:asvg="http://schemas.microsoft.com/office/drawing/2016/SVG/main" r:embed="rId5"/>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BCAC1"/>
        </a:solidFill>
        <a:effectLst/>
      </p:bgPr>
    </p:bg>
    <p:spTree>
      <p:nvGrpSpPr>
        <p:cNvPr id="1" name=""/>
        <p:cNvGrpSpPr/>
        <p:nvPr/>
      </p:nvGrpSpPr>
      <p:grpSpPr>
        <a:xfrm>
          <a:off x="0" y="0"/>
          <a:ext cx="0" cy="0"/>
          <a:chOff x="0" y="0"/>
          <a:chExt cx="0" cy="0"/>
        </a:xfrm>
      </p:grpSpPr>
      <p:sp>
        <p:nvSpPr>
          <p:cNvPr id="2" name="TextBox 2"/>
          <p:cNvSpPr txBox="1"/>
          <p:nvPr/>
        </p:nvSpPr>
        <p:spPr>
          <a:xfrm>
            <a:off x="5533974" y="3390900"/>
            <a:ext cx="11725326" cy="5114925"/>
          </a:xfrm>
          <a:prstGeom prst="rect">
            <a:avLst/>
          </a:prstGeom>
        </p:spPr>
        <p:txBody>
          <a:bodyPr lIns="0" tIns="0" rIns="0" bIns="0" rtlCol="0" anchor="t">
            <a:spAutoFit/>
          </a:bodyPr>
          <a:lstStyle/>
          <a:p>
            <a:pPr marL="0" lvl="0" indent="0" algn="just">
              <a:lnSpc>
                <a:spcPts val="5039"/>
              </a:lnSpc>
            </a:pPr>
            <a:r>
              <a:rPr lang="en-US" sz="4199">
                <a:solidFill>
                  <a:srgbClr val="320B01"/>
                </a:solidFill>
                <a:latin typeface="Eczar"/>
              </a:rPr>
              <a:t>This system greatly benefits both librarians and students. For librarians, it makes managing the library's operations more efficient. For users, the system simplifies the process of borrowing and returning books and helps them stay updated with notifications about due dates. This system makes the library work better and be more useful for everyone.</a:t>
            </a:r>
          </a:p>
        </p:txBody>
      </p:sp>
      <p:sp>
        <p:nvSpPr>
          <p:cNvPr id="3" name="TextBox 3"/>
          <p:cNvSpPr txBox="1"/>
          <p:nvPr/>
        </p:nvSpPr>
        <p:spPr>
          <a:xfrm>
            <a:off x="5533974" y="840919"/>
            <a:ext cx="11725326" cy="1838217"/>
          </a:xfrm>
          <a:prstGeom prst="rect">
            <a:avLst/>
          </a:prstGeom>
        </p:spPr>
        <p:txBody>
          <a:bodyPr lIns="0" tIns="0" rIns="0" bIns="0" rtlCol="0" anchor="t">
            <a:spAutoFit/>
          </a:bodyPr>
          <a:lstStyle/>
          <a:p>
            <a:pPr marL="0" lvl="0" indent="0" algn="ctr">
              <a:lnSpc>
                <a:spcPts val="14400"/>
              </a:lnSpc>
              <a:spcBef>
                <a:spcPct val="0"/>
              </a:spcBef>
            </a:pPr>
            <a:r>
              <a:rPr lang="en-US" sz="12000">
                <a:solidFill>
                  <a:srgbClr val="320B01"/>
                </a:solidFill>
                <a:latin typeface="Bellaboo"/>
              </a:rPr>
              <a:t>Significance</a:t>
            </a:r>
          </a:p>
        </p:txBody>
      </p:sp>
      <p:grpSp>
        <p:nvGrpSpPr>
          <p:cNvPr id="4" name="Group 4"/>
          <p:cNvGrpSpPr/>
          <p:nvPr/>
        </p:nvGrpSpPr>
        <p:grpSpPr>
          <a:xfrm>
            <a:off x="469178" y="-421744"/>
            <a:ext cx="4207376" cy="11130487"/>
            <a:chOff x="0" y="0"/>
            <a:chExt cx="1108116" cy="2931486"/>
          </a:xfrm>
        </p:grpSpPr>
        <p:sp>
          <p:nvSpPr>
            <p:cNvPr id="5" name="Freeform 5"/>
            <p:cNvSpPr/>
            <p:nvPr/>
          </p:nvSpPr>
          <p:spPr>
            <a:xfrm>
              <a:off x="0" y="0"/>
              <a:ext cx="1108116" cy="2931486"/>
            </a:xfrm>
            <a:custGeom>
              <a:avLst/>
              <a:gdLst/>
              <a:ahLst/>
              <a:cxnLst/>
              <a:rect l="l" t="t" r="r" b="b"/>
              <a:pathLst>
                <a:path w="1108116" h="2931486">
                  <a:moveTo>
                    <a:pt x="0" y="0"/>
                  </a:moveTo>
                  <a:lnTo>
                    <a:pt x="1108116" y="0"/>
                  </a:lnTo>
                  <a:lnTo>
                    <a:pt x="1108116" y="2931486"/>
                  </a:lnTo>
                  <a:lnTo>
                    <a:pt x="0" y="2931486"/>
                  </a:lnTo>
                  <a:close/>
                </a:path>
              </a:pathLst>
            </a:custGeom>
            <a:solidFill>
              <a:srgbClr val="F9B299"/>
            </a:solidFill>
            <a:ln w="38100" cap="sq">
              <a:solidFill>
                <a:srgbClr val="320B01"/>
              </a:solidFill>
              <a:prstDash val="solid"/>
              <a:miter/>
            </a:ln>
          </p:spPr>
        </p:sp>
        <p:sp>
          <p:nvSpPr>
            <p:cNvPr id="6" name="TextBox 6"/>
            <p:cNvSpPr txBox="1"/>
            <p:nvPr/>
          </p:nvSpPr>
          <p:spPr>
            <a:xfrm>
              <a:off x="0" y="-38100"/>
              <a:ext cx="1108116" cy="2969586"/>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1035521" y="7339246"/>
            <a:ext cx="3074689" cy="2442980"/>
          </a:xfrm>
          <a:custGeom>
            <a:avLst/>
            <a:gdLst/>
            <a:ahLst/>
            <a:cxnLst/>
            <a:rect l="l" t="t" r="r" b="b"/>
            <a:pathLst>
              <a:path w="3074689" h="2442980">
                <a:moveTo>
                  <a:pt x="0" y="0"/>
                </a:moveTo>
                <a:lnTo>
                  <a:pt x="3074690" y="0"/>
                </a:lnTo>
                <a:lnTo>
                  <a:pt x="3074690" y="2442980"/>
                </a:lnTo>
                <a:lnTo>
                  <a:pt x="0" y="244298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8" name="Freeform 8"/>
          <p:cNvSpPr/>
          <p:nvPr/>
        </p:nvSpPr>
        <p:spPr>
          <a:xfrm flipH="1">
            <a:off x="1035521" y="3922010"/>
            <a:ext cx="3074689" cy="2442980"/>
          </a:xfrm>
          <a:custGeom>
            <a:avLst/>
            <a:gdLst/>
            <a:ahLst/>
            <a:cxnLst/>
            <a:rect l="l" t="t" r="r" b="b"/>
            <a:pathLst>
              <a:path w="3074689" h="2442980">
                <a:moveTo>
                  <a:pt x="3074690" y="0"/>
                </a:moveTo>
                <a:lnTo>
                  <a:pt x="0" y="0"/>
                </a:lnTo>
                <a:lnTo>
                  <a:pt x="0" y="2442980"/>
                </a:lnTo>
                <a:lnTo>
                  <a:pt x="3074690" y="2442980"/>
                </a:lnTo>
                <a:lnTo>
                  <a:pt x="307469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9" name="Freeform 9"/>
          <p:cNvSpPr/>
          <p:nvPr/>
        </p:nvSpPr>
        <p:spPr>
          <a:xfrm>
            <a:off x="1035521" y="504774"/>
            <a:ext cx="3074689" cy="2442980"/>
          </a:xfrm>
          <a:custGeom>
            <a:avLst/>
            <a:gdLst/>
            <a:ahLst/>
            <a:cxnLst/>
            <a:rect l="l" t="t" r="r" b="b"/>
            <a:pathLst>
              <a:path w="3074689" h="2442980">
                <a:moveTo>
                  <a:pt x="0" y="0"/>
                </a:moveTo>
                <a:lnTo>
                  <a:pt x="3074690" y="0"/>
                </a:lnTo>
                <a:lnTo>
                  <a:pt x="3074690" y="2442980"/>
                </a:lnTo>
                <a:lnTo>
                  <a:pt x="0" y="244298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BCAC1"/>
        </a:solidFill>
        <a:effectLst/>
      </p:bgPr>
    </p:bg>
    <p:spTree>
      <p:nvGrpSpPr>
        <p:cNvPr id="1" name=""/>
        <p:cNvGrpSpPr/>
        <p:nvPr/>
      </p:nvGrpSpPr>
      <p:grpSpPr>
        <a:xfrm>
          <a:off x="0" y="0"/>
          <a:ext cx="0" cy="0"/>
          <a:chOff x="0" y="0"/>
          <a:chExt cx="0" cy="0"/>
        </a:xfrm>
      </p:grpSpPr>
      <p:sp>
        <p:nvSpPr>
          <p:cNvPr id="2" name="Freeform 2"/>
          <p:cNvSpPr/>
          <p:nvPr/>
        </p:nvSpPr>
        <p:spPr>
          <a:xfrm>
            <a:off x="2017406" y="1380136"/>
            <a:ext cx="14253187" cy="8446623"/>
          </a:xfrm>
          <a:custGeom>
            <a:avLst/>
            <a:gdLst/>
            <a:ahLst/>
            <a:cxnLst/>
            <a:rect l="l" t="t" r="r" b="b"/>
            <a:pathLst>
              <a:path w="14253187" h="8446623">
                <a:moveTo>
                  <a:pt x="0" y="0"/>
                </a:moveTo>
                <a:lnTo>
                  <a:pt x="14253188" y="0"/>
                </a:lnTo>
                <a:lnTo>
                  <a:pt x="14253188" y="8446623"/>
                </a:lnTo>
                <a:lnTo>
                  <a:pt x="0" y="8446623"/>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TextBox 3"/>
          <p:cNvSpPr txBox="1"/>
          <p:nvPr/>
        </p:nvSpPr>
        <p:spPr>
          <a:xfrm>
            <a:off x="2355758" y="2007525"/>
            <a:ext cx="568884" cy="230832"/>
          </a:xfrm>
          <a:prstGeom prst="rect">
            <a:avLst/>
          </a:prstGeom>
        </p:spPr>
        <p:txBody>
          <a:bodyPr wrap="square" lIns="0" tIns="0" rIns="0" bIns="0" rtlCol="0" anchor="t">
            <a:spAutoFit/>
          </a:bodyPr>
          <a:lstStyle/>
          <a:p>
            <a:pPr algn="l">
              <a:lnSpc>
                <a:spcPts val="1820"/>
              </a:lnSpc>
            </a:pPr>
            <a:r>
              <a:rPr lang="en-US" sz="1300" spc="-29" dirty="0">
                <a:solidFill>
                  <a:srgbClr val="000000"/>
                </a:solidFill>
                <a:latin typeface="Montserrat"/>
              </a:rPr>
              <a:t>PK</a:t>
            </a:r>
          </a:p>
        </p:txBody>
      </p:sp>
      <p:sp>
        <p:nvSpPr>
          <p:cNvPr id="4" name="TextBox 4"/>
          <p:cNvSpPr txBox="1"/>
          <p:nvPr/>
        </p:nvSpPr>
        <p:spPr>
          <a:xfrm>
            <a:off x="3511906" y="1573667"/>
            <a:ext cx="602894" cy="230832"/>
          </a:xfrm>
          <a:prstGeom prst="rect">
            <a:avLst/>
          </a:prstGeom>
        </p:spPr>
        <p:txBody>
          <a:bodyPr wrap="square" lIns="0" tIns="0" rIns="0" bIns="0" rtlCol="0" anchor="t">
            <a:spAutoFit/>
          </a:bodyPr>
          <a:lstStyle/>
          <a:p>
            <a:pPr algn="l">
              <a:lnSpc>
                <a:spcPts val="1820"/>
              </a:lnSpc>
            </a:pPr>
            <a:r>
              <a:rPr lang="en-US" sz="1300" spc="-29" dirty="0" err="1">
                <a:solidFill>
                  <a:srgbClr val="000000"/>
                </a:solidFill>
                <a:latin typeface="Montserrat"/>
              </a:rPr>
              <a:t>tbl</a:t>
            </a:r>
            <a:endParaRPr lang="en-US" sz="1300" spc="-29" dirty="0">
              <a:solidFill>
                <a:srgbClr val="000000"/>
              </a:solidFill>
              <a:latin typeface="Montserrat"/>
            </a:endParaRPr>
          </a:p>
        </p:txBody>
      </p:sp>
      <p:sp>
        <p:nvSpPr>
          <p:cNvPr id="5" name="TextBox 5"/>
          <p:cNvSpPr txBox="1"/>
          <p:nvPr/>
        </p:nvSpPr>
        <p:spPr>
          <a:xfrm>
            <a:off x="8272401" y="2286967"/>
            <a:ext cx="486245" cy="423193"/>
          </a:xfrm>
          <a:prstGeom prst="rect">
            <a:avLst/>
          </a:prstGeom>
        </p:spPr>
        <p:txBody>
          <a:bodyPr wrap="square" lIns="0" tIns="0" rIns="0" bIns="0" rtlCol="0" anchor="t">
            <a:spAutoFit/>
          </a:bodyPr>
          <a:lstStyle/>
          <a:p>
            <a:pPr algn="l">
              <a:lnSpc>
                <a:spcPts val="3250"/>
              </a:lnSpc>
            </a:pPr>
            <a:r>
              <a:rPr lang="en-US" sz="1300" spc="-29" dirty="0">
                <a:solidFill>
                  <a:srgbClr val="000000"/>
                </a:solidFill>
                <a:latin typeface="Montserrat"/>
              </a:rPr>
              <a:t>PK</a:t>
            </a:r>
          </a:p>
        </p:txBody>
      </p:sp>
      <p:sp>
        <p:nvSpPr>
          <p:cNvPr id="6" name="TextBox 6"/>
          <p:cNvSpPr txBox="1"/>
          <p:nvPr/>
        </p:nvSpPr>
        <p:spPr>
          <a:xfrm>
            <a:off x="8277139" y="2699759"/>
            <a:ext cx="220100" cy="356649"/>
          </a:xfrm>
          <a:prstGeom prst="rect">
            <a:avLst/>
          </a:prstGeom>
        </p:spPr>
        <p:txBody>
          <a:bodyPr lIns="0" tIns="0" rIns="0" bIns="0" rtlCol="0" anchor="t">
            <a:spAutoFit/>
          </a:bodyPr>
          <a:lstStyle/>
          <a:p>
            <a:pPr algn="l">
              <a:lnSpc>
                <a:spcPts val="3250"/>
              </a:lnSpc>
            </a:pPr>
            <a:r>
              <a:rPr lang="en-US" sz="1300" spc="-29">
                <a:solidFill>
                  <a:srgbClr val="000000"/>
                </a:solidFill>
                <a:latin typeface="Montserrat"/>
              </a:rPr>
              <a:t>FK</a:t>
            </a:r>
          </a:p>
        </p:txBody>
      </p:sp>
      <p:sp>
        <p:nvSpPr>
          <p:cNvPr id="7" name="TextBox 7"/>
          <p:cNvSpPr txBox="1"/>
          <p:nvPr/>
        </p:nvSpPr>
        <p:spPr>
          <a:xfrm>
            <a:off x="8277139" y="3112550"/>
            <a:ext cx="220100" cy="356649"/>
          </a:xfrm>
          <a:prstGeom prst="rect">
            <a:avLst/>
          </a:prstGeom>
        </p:spPr>
        <p:txBody>
          <a:bodyPr lIns="0" tIns="0" rIns="0" bIns="0" rtlCol="0" anchor="t">
            <a:spAutoFit/>
          </a:bodyPr>
          <a:lstStyle/>
          <a:p>
            <a:pPr algn="l">
              <a:lnSpc>
                <a:spcPts val="3250"/>
              </a:lnSpc>
            </a:pPr>
            <a:r>
              <a:rPr lang="en-US" sz="1300" spc="-29">
                <a:solidFill>
                  <a:srgbClr val="000000"/>
                </a:solidFill>
                <a:latin typeface="Montserrat"/>
              </a:rPr>
              <a:t>FK</a:t>
            </a:r>
          </a:p>
        </p:txBody>
      </p:sp>
      <p:sp>
        <p:nvSpPr>
          <p:cNvPr id="8" name="TextBox 8"/>
          <p:cNvSpPr txBox="1"/>
          <p:nvPr/>
        </p:nvSpPr>
        <p:spPr>
          <a:xfrm>
            <a:off x="8272401" y="5708869"/>
            <a:ext cx="311945" cy="230832"/>
          </a:xfrm>
          <a:prstGeom prst="rect">
            <a:avLst/>
          </a:prstGeom>
        </p:spPr>
        <p:txBody>
          <a:bodyPr wrap="square" lIns="0" tIns="0" rIns="0" bIns="0" rtlCol="0" anchor="t">
            <a:spAutoFit/>
          </a:bodyPr>
          <a:lstStyle/>
          <a:p>
            <a:pPr algn="l">
              <a:lnSpc>
                <a:spcPts val="1820"/>
              </a:lnSpc>
            </a:pPr>
            <a:r>
              <a:rPr lang="en-US" sz="1300" spc="-29" dirty="0">
                <a:solidFill>
                  <a:srgbClr val="000000"/>
                </a:solidFill>
                <a:latin typeface="Montserrat"/>
              </a:rPr>
              <a:t>PK</a:t>
            </a:r>
          </a:p>
        </p:txBody>
      </p:sp>
      <p:sp>
        <p:nvSpPr>
          <p:cNvPr id="9" name="TextBox 9"/>
          <p:cNvSpPr txBox="1"/>
          <p:nvPr/>
        </p:nvSpPr>
        <p:spPr>
          <a:xfrm>
            <a:off x="9237948" y="5296077"/>
            <a:ext cx="820452" cy="230832"/>
          </a:xfrm>
          <a:prstGeom prst="rect">
            <a:avLst/>
          </a:prstGeom>
        </p:spPr>
        <p:txBody>
          <a:bodyPr wrap="square" lIns="0" tIns="0" rIns="0" bIns="0" rtlCol="0" anchor="t">
            <a:spAutoFit/>
          </a:bodyPr>
          <a:lstStyle/>
          <a:p>
            <a:pPr algn="l">
              <a:lnSpc>
                <a:spcPts val="1820"/>
              </a:lnSpc>
            </a:pPr>
            <a:r>
              <a:rPr lang="en-US" sz="1300" spc="-29" dirty="0">
                <a:solidFill>
                  <a:srgbClr val="000000"/>
                </a:solidFill>
                <a:latin typeface="Montserrat"/>
              </a:rPr>
              <a:t>librarian</a:t>
            </a:r>
          </a:p>
        </p:txBody>
      </p:sp>
      <p:sp>
        <p:nvSpPr>
          <p:cNvPr id="10" name="TextBox 10"/>
          <p:cNvSpPr txBox="1"/>
          <p:nvPr/>
        </p:nvSpPr>
        <p:spPr>
          <a:xfrm>
            <a:off x="9251702" y="2007525"/>
            <a:ext cx="1035297" cy="230832"/>
          </a:xfrm>
          <a:prstGeom prst="rect">
            <a:avLst/>
          </a:prstGeom>
        </p:spPr>
        <p:txBody>
          <a:bodyPr wrap="square" lIns="0" tIns="0" rIns="0" bIns="0" rtlCol="0" anchor="t">
            <a:spAutoFit/>
          </a:bodyPr>
          <a:lstStyle/>
          <a:p>
            <a:pPr algn="l">
              <a:lnSpc>
                <a:spcPts val="1820"/>
              </a:lnSpc>
            </a:pPr>
            <a:r>
              <a:rPr lang="en-US" sz="1300" spc="-29" dirty="0">
                <a:solidFill>
                  <a:srgbClr val="000000"/>
                </a:solidFill>
                <a:latin typeface="Montserrat"/>
              </a:rPr>
              <a:t>borrowings</a:t>
            </a:r>
          </a:p>
        </p:txBody>
      </p:sp>
      <p:sp>
        <p:nvSpPr>
          <p:cNvPr id="11" name="TextBox 11"/>
          <p:cNvSpPr txBox="1"/>
          <p:nvPr/>
        </p:nvSpPr>
        <p:spPr>
          <a:xfrm>
            <a:off x="13088271" y="2400301"/>
            <a:ext cx="399129" cy="230832"/>
          </a:xfrm>
          <a:prstGeom prst="rect">
            <a:avLst/>
          </a:prstGeom>
        </p:spPr>
        <p:txBody>
          <a:bodyPr wrap="square" lIns="0" tIns="0" rIns="0" bIns="0" rtlCol="0" anchor="t">
            <a:spAutoFit/>
          </a:bodyPr>
          <a:lstStyle/>
          <a:p>
            <a:pPr algn="l">
              <a:lnSpc>
                <a:spcPts val="1820"/>
              </a:lnSpc>
            </a:pPr>
            <a:r>
              <a:rPr lang="en-US" sz="1300" spc="-29" dirty="0">
                <a:solidFill>
                  <a:srgbClr val="000000"/>
                </a:solidFill>
                <a:latin typeface="Montserrat"/>
              </a:rPr>
              <a:t>PK</a:t>
            </a:r>
          </a:p>
        </p:txBody>
      </p:sp>
      <p:sp>
        <p:nvSpPr>
          <p:cNvPr id="12" name="TextBox 12"/>
          <p:cNvSpPr txBox="1"/>
          <p:nvPr/>
        </p:nvSpPr>
        <p:spPr>
          <a:xfrm>
            <a:off x="14273976" y="2007525"/>
            <a:ext cx="486230" cy="223299"/>
          </a:xfrm>
          <a:prstGeom prst="rect">
            <a:avLst/>
          </a:prstGeom>
        </p:spPr>
        <p:txBody>
          <a:bodyPr lIns="0" tIns="0" rIns="0" bIns="0" rtlCol="0" anchor="t">
            <a:spAutoFit/>
          </a:bodyPr>
          <a:lstStyle/>
          <a:p>
            <a:pPr algn="l">
              <a:lnSpc>
                <a:spcPts val="1820"/>
              </a:lnSpc>
            </a:pPr>
            <a:r>
              <a:rPr lang="en-US" sz="1300" spc="-29">
                <a:solidFill>
                  <a:srgbClr val="000000"/>
                </a:solidFill>
                <a:latin typeface="Montserrat"/>
              </a:rPr>
              <a:t>books</a:t>
            </a:r>
          </a:p>
        </p:txBody>
      </p:sp>
      <p:sp>
        <p:nvSpPr>
          <p:cNvPr id="13" name="TextBox 13"/>
          <p:cNvSpPr txBox="1"/>
          <p:nvPr/>
        </p:nvSpPr>
        <p:spPr>
          <a:xfrm>
            <a:off x="2924643" y="1865631"/>
            <a:ext cx="587263" cy="410369"/>
          </a:xfrm>
          <a:prstGeom prst="rect">
            <a:avLst/>
          </a:prstGeom>
        </p:spPr>
        <p:txBody>
          <a:bodyPr wrap="square" lIns="0" tIns="0" rIns="0" bIns="0" rtlCol="0" anchor="t">
            <a:spAutoFit/>
          </a:bodyPr>
          <a:lstStyle/>
          <a:p>
            <a:pPr algn="l">
              <a:lnSpc>
                <a:spcPts val="3228"/>
              </a:lnSpc>
            </a:pPr>
            <a:r>
              <a:rPr lang="en-US" sz="1300" spc="-18" dirty="0" err="1">
                <a:solidFill>
                  <a:srgbClr val="000000"/>
                </a:solidFill>
                <a:latin typeface="IBM Plex Sans"/>
              </a:rPr>
              <a:t>u_id</a:t>
            </a:r>
            <a:endParaRPr lang="en-US" sz="1300" spc="-18" dirty="0">
              <a:solidFill>
                <a:srgbClr val="000000"/>
              </a:solidFill>
              <a:latin typeface="IBM Plex Sans"/>
            </a:endParaRPr>
          </a:p>
        </p:txBody>
      </p:sp>
      <p:sp>
        <p:nvSpPr>
          <p:cNvPr id="14" name="TextBox 14"/>
          <p:cNvSpPr txBox="1"/>
          <p:nvPr/>
        </p:nvSpPr>
        <p:spPr>
          <a:xfrm>
            <a:off x="2924644" y="2278422"/>
            <a:ext cx="761262" cy="410369"/>
          </a:xfrm>
          <a:prstGeom prst="rect">
            <a:avLst/>
          </a:prstGeom>
        </p:spPr>
        <p:txBody>
          <a:bodyPr wrap="square" lIns="0" tIns="0" rIns="0" bIns="0" rtlCol="0" anchor="t">
            <a:spAutoFit/>
          </a:bodyPr>
          <a:lstStyle/>
          <a:p>
            <a:pPr algn="l">
              <a:lnSpc>
                <a:spcPts val="3228"/>
              </a:lnSpc>
            </a:pPr>
            <a:r>
              <a:rPr lang="en-US" sz="1300" spc="-18" dirty="0" err="1">
                <a:solidFill>
                  <a:srgbClr val="000000"/>
                </a:solidFill>
                <a:latin typeface="IBM Plex Sans"/>
              </a:rPr>
              <a:t>u_fname</a:t>
            </a:r>
            <a:endParaRPr lang="en-US" sz="1300" spc="-18" dirty="0">
              <a:solidFill>
                <a:srgbClr val="000000"/>
              </a:solidFill>
              <a:latin typeface="IBM Plex Sans"/>
            </a:endParaRPr>
          </a:p>
        </p:txBody>
      </p:sp>
      <p:sp>
        <p:nvSpPr>
          <p:cNvPr id="15" name="TextBox 15"/>
          <p:cNvSpPr txBox="1"/>
          <p:nvPr/>
        </p:nvSpPr>
        <p:spPr>
          <a:xfrm>
            <a:off x="2924644" y="2691214"/>
            <a:ext cx="761262" cy="410369"/>
          </a:xfrm>
          <a:prstGeom prst="rect">
            <a:avLst/>
          </a:prstGeom>
        </p:spPr>
        <p:txBody>
          <a:bodyPr wrap="square" lIns="0" tIns="0" rIns="0" bIns="0" rtlCol="0" anchor="t">
            <a:spAutoFit/>
          </a:bodyPr>
          <a:lstStyle/>
          <a:p>
            <a:pPr algn="l">
              <a:lnSpc>
                <a:spcPts val="3228"/>
              </a:lnSpc>
            </a:pPr>
            <a:r>
              <a:rPr lang="en-US" sz="1300" spc="-18" dirty="0" err="1">
                <a:solidFill>
                  <a:srgbClr val="000000"/>
                </a:solidFill>
                <a:latin typeface="IBM Plex Sans"/>
              </a:rPr>
              <a:t>u_lname</a:t>
            </a:r>
            <a:endParaRPr lang="en-US" sz="1300" spc="-18" dirty="0">
              <a:solidFill>
                <a:srgbClr val="000000"/>
              </a:solidFill>
              <a:latin typeface="IBM Plex Sans"/>
            </a:endParaRPr>
          </a:p>
        </p:txBody>
      </p:sp>
      <p:sp>
        <p:nvSpPr>
          <p:cNvPr id="16" name="TextBox 16"/>
          <p:cNvSpPr txBox="1"/>
          <p:nvPr/>
        </p:nvSpPr>
        <p:spPr>
          <a:xfrm>
            <a:off x="2924644" y="3103991"/>
            <a:ext cx="917886" cy="755672"/>
          </a:xfrm>
          <a:prstGeom prst="rect">
            <a:avLst/>
          </a:prstGeom>
        </p:spPr>
        <p:txBody>
          <a:bodyPr lIns="0" tIns="0" rIns="0" bIns="0" rtlCol="0" anchor="t">
            <a:spAutoFit/>
          </a:bodyPr>
          <a:lstStyle/>
          <a:p>
            <a:pPr algn="l">
              <a:lnSpc>
                <a:spcPts val="3228"/>
              </a:lnSpc>
            </a:pPr>
            <a:r>
              <a:rPr lang="en-US" sz="1300" spc="-18">
                <a:solidFill>
                  <a:srgbClr val="000000"/>
                </a:solidFill>
                <a:latin typeface="IBM Plex Sans"/>
              </a:rPr>
              <a:t>u_email u_username</a:t>
            </a:r>
          </a:p>
        </p:txBody>
      </p:sp>
      <p:sp>
        <p:nvSpPr>
          <p:cNvPr id="17" name="TextBox 17"/>
          <p:cNvSpPr txBox="1"/>
          <p:nvPr/>
        </p:nvSpPr>
        <p:spPr>
          <a:xfrm>
            <a:off x="2924644" y="3915820"/>
            <a:ext cx="890320" cy="356649"/>
          </a:xfrm>
          <a:prstGeom prst="rect">
            <a:avLst/>
          </a:prstGeom>
        </p:spPr>
        <p:txBody>
          <a:bodyPr lIns="0" tIns="0" rIns="0" bIns="0" rtlCol="0" anchor="t">
            <a:spAutoFit/>
          </a:bodyPr>
          <a:lstStyle/>
          <a:p>
            <a:pPr algn="l">
              <a:lnSpc>
                <a:spcPts val="3228"/>
              </a:lnSpc>
            </a:pPr>
            <a:r>
              <a:rPr lang="en-US" sz="1300" spc="-18">
                <a:solidFill>
                  <a:srgbClr val="000000"/>
                </a:solidFill>
                <a:latin typeface="IBM Plex Sans"/>
              </a:rPr>
              <a:t>u_password</a:t>
            </a:r>
          </a:p>
        </p:txBody>
      </p:sp>
      <p:sp>
        <p:nvSpPr>
          <p:cNvPr id="18" name="TextBox 18"/>
          <p:cNvSpPr txBox="1"/>
          <p:nvPr/>
        </p:nvSpPr>
        <p:spPr>
          <a:xfrm>
            <a:off x="2924644" y="4328612"/>
            <a:ext cx="890320" cy="410369"/>
          </a:xfrm>
          <a:prstGeom prst="rect">
            <a:avLst/>
          </a:prstGeom>
        </p:spPr>
        <p:txBody>
          <a:bodyPr wrap="square" lIns="0" tIns="0" rIns="0" bIns="0" rtlCol="0" anchor="t">
            <a:spAutoFit/>
          </a:bodyPr>
          <a:lstStyle/>
          <a:p>
            <a:pPr algn="l">
              <a:lnSpc>
                <a:spcPts val="3228"/>
              </a:lnSpc>
            </a:pPr>
            <a:r>
              <a:rPr lang="en-US" sz="1300" spc="-18" dirty="0" err="1">
                <a:solidFill>
                  <a:srgbClr val="000000"/>
                </a:solidFill>
                <a:latin typeface="IBM Plex Sans"/>
              </a:rPr>
              <a:t>u_status</a:t>
            </a:r>
            <a:endParaRPr lang="en-US" sz="1300" spc="-18" dirty="0">
              <a:solidFill>
                <a:srgbClr val="000000"/>
              </a:solidFill>
              <a:latin typeface="IBM Plex Sans"/>
            </a:endParaRPr>
          </a:p>
        </p:txBody>
      </p:sp>
      <p:sp>
        <p:nvSpPr>
          <p:cNvPr id="19" name="TextBox 19"/>
          <p:cNvSpPr txBox="1"/>
          <p:nvPr/>
        </p:nvSpPr>
        <p:spPr>
          <a:xfrm>
            <a:off x="2924643" y="4741390"/>
            <a:ext cx="633379" cy="410369"/>
          </a:xfrm>
          <a:prstGeom prst="rect">
            <a:avLst/>
          </a:prstGeom>
        </p:spPr>
        <p:txBody>
          <a:bodyPr wrap="square" lIns="0" tIns="0" rIns="0" bIns="0" rtlCol="0" anchor="t">
            <a:spAutoFit/>
          </a:bodyPr>
          <a:lstStyle/>
          <a:p>
            <a:pPr algn="l">
              <a:lnSpc>
                <a:spcPts val="3228"/>
              </a:lnSpc>
            </a:pPr>
            <a:r>
              <a:rPr lang="en-US" sz="1300" spc="-18" dirty="0" err="1">
                <a:solidFill>
                  <a:srgbClr val="000000"/>
                </a:solidFill>
                <a:latin typeface="IBM Plex Sans"/>
              </a:rPr>
              <a:t>u_type</a:t>
            </a:r>
            <a:endParaRPr lang="en-US" sz="1300" spc="-18" dirty="0">
              <a:solidFill>
                <a:srgbClr val="000000"/>
              </a:solidFill>
              <a:latin typeface="IBM Plex Sans"/>
            </a:endParaRPr>
          </a:p>
        </p:txBody>
      </p:sp>
      <p:sp>
        <p:nvSpPr>
          <p:cNvPr id="20" name="TextBox 20"/>
          <p:cNvSpPr txBox="1"/>
          <p:nvPr/>
        </p:nvSpPr>
        <p:spPr>
          <a:xfrm>
            <a:off x="2924644" y="5154181"/>
            <a:ext cx="890320" cy="410369"/>
          </a:xfrm>
          <a:prstGeom prst="rect">
            <a:avLst/>
          </a:prstGeom>
        </p:spPr>
        <p:txBody>
          <a:bodyPr wrap="square" lIns="0" tIns="0" rIns="0" bIns="0" rtlCol="0" anchor="t">
            <a:spAutoFit/>
          </a:bodyPr>
          <a:lstStyle/>
          <a:p>
            <a:pPr algn="l">
              <a:lnSpc>
                <a:spcPts val="3228"/>
              </a:lnSpc>
            </a:pPr>
            <a:r>
              <a:rPr lang="en-US" sz="1300" spc="-18" dirty="0">
                <a:solidFill>
                  <a:srgbClr val="000000"/>
                </a:solidFill>
                <a:latin typeface="IBM Plex Sans"/>
              </a:rPr>
              <a:t>Number</a:t>
            </a:r>
          </a:p>
        </p:txBody>
      </p:sp>
      <p:sp>
        <p:nvSpPr>
          <p:cNvPr id="21" name="TextBox 21"/>
          <p:cNvSpPr txBox="1"/>
          <p:nvPr/>
        </p:nvSpPr>
        <p:spPr>
          <a:xfrm>
            <a:off x="2924644" y="5566973"/>
            <a:ext cx="633379" cy="356649"/>
          </a:xfrm>
          <a:prstGeom prst="rect">
            <a:avLst/>
          </a:prstGeom>
        </p:spPr>
        <p:txBody>
          <a:bodyPr lIns="0" tIns="0" rIns="0" bIns="0" rtlCol="0" anchor="t">
            <a:spAutoFit/>
          </a:bodyPr>
          <a:lstStyle/>
          <a:p>
            <a:pPr algn="l">
              <a:lnSpc>
                <a:spcPts val="3228"/>
              </a:lnSpc>
            </a:pPr>
            <a:r>
              <a:rPr lang="en-US" sz="1300" spc="-18">
                <a:solidFill>
                  <a:srgbClr val="000000"/>
                </a:solidFill>
                <a:latin typeface="IBM Plex Sans"/>
              </a:rPr>
              <a:t>u_image</a:t>
            </a:r>
          </a:p>
        </p:txBody>
      </p:sp>
      <p:sp>
        <p:nvSpPr>
          <p:cNvPr id="22" name="TextBox 22"/>
          <p:cNvSpPr txBox="1"/>
          <p:nvPr/>
        </p:nvSpPr>
        <p:spPr>
          <a:xfrm>
            <a:off x="8841287" y="2278422"/>
            <a:ext cx="495748" cy="423193"/>
          </a:xfrm>
          <a:prstGeom prst="rect">
            <a:avLst/>
          </a:prstGeom>
        </p:spPr>
        <p:txBody>
          <a:bodyPr wrap="square" lIns="0" tIns="0" rIns="0" bIns="0" rtlCol="0" anchor="t">
            <a:spAutoFit/>
          </a:bodyPr>
          <a:lstStyle/>
          <a:p>
            <a:pPr algn="l">
              <a:lnSpc>
                <a:spcPts val="3250"/>
              </a:lnSpc>
            </a:pPr>
            <a:r>
              <a:rPr lang="en-US" sz="1300" spc="-18" dirty="0" err="1">
                <a:solidFill>
                  <a:srgbClr val="000000"/>
                </a:solidFill>
                <a:latin typeface="IBM Plex Sans"/>
              </a:rPr>
              <a:t>bor_id</a:t>
            </a:r>
            <a:endParaRPr lang="en-US" sz="1300" spc="-18" dirty="0">
              <a:solidFill>
                <a:srgbClr val="000000"/>
              </a:solidFill>
              <a:latin typeface="IBM Plex Sans"/>
            </a:endParaRPr>
          </a:p>
        </p:txBody>
      </p:sp>
      <p:sp>
        <p:nvSpPr>
          <p:cNvPr id="23" name="TextBox 23"/>
          <p:cNvSpPr txBox="1"/>
          <p:nvPr/>
        </p:nvSpPr>
        <p:spPr>
          <a:xfrm>
            <a:off x="8841287" y="2691214"/>
            <a:ext cx="844519" cy="423193"/>
          </a:xfrm>
          <a:prstGeom prst="rect">
            <a:avLst/>
          </a:prstGeom>
        </p:spPr>
        <p:txBody>
          <a:bodyPr wrap="square" lIns="0" tIns="0" rIns="0" bIns="0" rtlCol="0" anchor="t">
            <a:spAutoFit/>
          </a:bodyPr>
          <a:lstStyle/>
          <a:p>
            <a:pPr algn="l">
              <a:lnSpc>
                <a:spcPts val="3250"/>
              </a:lnSpc>
            </a:pPr>
            <a:r>
              <a:rPr lang="en-US" sz="1300" spc="-18" dirty="0" err="1">
                <a:solidFill>
                  <a:srgbClr val="000000"/>
                </a:solidFill>
                <a:latin typeface="IBM Plex Sans"/>
              </a:rPr>
              <a:t>book_id</a:t>
            </a:r>
            <a:endParaRPr lang="en-US" sz="1300" spc="-18" dirty="0">
              <a:solidFill>
                <a:srgbClr val="000000"/>
              </a:solidFill>
              <a:latin typeface="IBM Plex Sans"/>
            </a:endParaRPr>
          </a:p>
        </p:txBody>
      </p:sp>
      <p:sp>
        <p:nvSpPr>
          <p:cNvPr id="24" name="TextBox 24"/>
          <p:cNvSpPr txBox="1"/>
          <p:nvPr/>
        </p:nvSpPr>
        <p:spPr>
          <a:xfrm>
            <a:off x="8841287" y="3103991"/>
            <a:ext cx="495748" cy="423193"/>
          </a:xfrm>
          <a:prstGeom prst="rect">
            <a:avLst/>
          </a:prstGeom>
        </p:spPr>
        <p:txBody>
          <a:bodyPr wrap="square" lIns="0" tIns="0" rIns="0" bIns="0" rtlCol="0" anchor="t">
            <a:spAutoFit/>
          </a:bodyPr>
          <a:lstStyle/>
          <a:p>
            <a:pPr algn="l">
              <a:lnSpc>
                <a:spcPts val="3250"/>
              </a:lnSpc>
            </a:pPr>
            <a:r>
              <a:rPr lang="en-US" sz="1300" spc="-18" dirty="0" err="1">
                <a:solidFill>
                  <a:srgbClr val="000000"/>
                </a:solidFill>
                <a:latin typeface="IBM Plex Sans"/>
              </a:rPr>
              <a:t>u_id</a:t>
            </a:r>
            <a:endParaRPr lang="en-US" sz="1300" spc="-18" dirty="0">
              <a:solidFill>
                <a:srgbClr val="000000"/>
              </a:solidFill>
              <a:latin typeface="IBM Plex Sans"/>
            </a:endParaRPr>
          </a:p>
        </p:txBody>
      </p:sp>
      <p:sp>
        <p:nvSpPr>
          <p:cNvPr id="25" name="TextBox 25"/>
          <p:cNvSpPr txBox="1"/>
          <p:nvPr/>
        </p:nvSpPr>
        <p:spPr>
          <a:xfrm>
            <a:off x="8841287" y="3516783"/>
            <a:ext cx="468096" cy="356649"/>
          </a:xfrm>
          <a:prstGeom prst="rect">
            <a:avLst/>
          </a:prstGeom>
        </p:spPr>
        <p:txBody>
          <a:bodyPr lIns="0" tIns="0" rIns="0" bIns="0" rtlCol="0" anchor="t">
            <a:spAutoFit/>
          </a:bodyPr>
          <a:lstStyle/>
          <a:p>
            <a:pPr algn="l">
              <a:lnSpc>
                <a:spcPts val="3250"/>
              </a:lnSpc>
            </a:pPr>
            <a:r>
              <a:rPr lang="en-US" sz="1300" spc="-18">
                <a:solidFill>
                  <a:srgbClr val="000000"/>
                </a:solidFill>
                <a:latin typeface="IBM Plex Sans"/>
              </a:rPr>
              <a:t>Status</a:t>
            </a:r>
          </a:p>
        </p:txBody>
      </p:sp>
      <p:sp>
        <p:nvSpPr>
          <p:cNvPr id="26" name="TextBox 26"/>
          <p:cNvSpPr txBox="1"/>
          <p:nvPr/>
        </p:nvSpPr>
        <p:spPr>
          <a:xfrm>
            <a:off x="8841287" y="3929575"/>
            <a:ext cx="1048174" cy="423193"/>
          </a:xfrm>
          <a:prstGeom prst="rect">
            <a:avLst/>
          </a:prstGeom>
        </p:spPr>
        <p:txBody>
          <a:bodyPr wrap="square" lIns="0" tIns="0" rIns="0" bIns="0" rtlCol="0" anchor="t">
            <a:spAutoFit/>
          </a:bodyPr>
          <a:lstStyle/>
          <a:p>
            <a:pPr algn="l">
              <a:lnSpc>
                <a:spcPts val="3250"/>
              </a:lnSpc>
            </a:pPr>
            <a:r>
              <a:rPr lang="en-US" sz="1300" spc="-18" dirty="0" err="1">
                <a:solidFill>
                  <a:srgbClr val="000000"/>
                </a:solidFill>
                <a:latin typeface="IBM Plex Sans"/>
              </a:rPr>
              <a:t>borrow_date</a:t>
            </a:r>
            <a:endParaRPr lang="en-US" sz="1300" spc="-18" dirty="0">
              <a:solidFill>
                <a:srgbClr val="000000"/>
              </a:solidFill>
              <a:latin typeface="IBM Plex Sans"/>
            </a:endParaRPr>
          </a:p>
        </p:txBody>
      </p:sp>
      <p:sp>
        <p:nvSpPr>
          <p:cNvPr id="27" name="TextBox 27"/>
          <p:cNvSpPr txBox="1"/>
          <p:nvPr/>
        </p:nvSpPr>
        <p:spPr>
          <a:xfrm>
            <a:off x="8841287" y="4342367"/>
            <a:ext cx="917886" cy="423193"/>
          </a:xfrm>
          <a:prstGeom prst="rect">
            <a:avLst/>
          </a:prstGeom>
        </p:spPr>
        <p:txBody>
          <a:bodyPr wrap="square" lIns="0" tIns="0" rIns="0" bIns="0" rtlCol="0" anchor="t">
            <a:spAutoFit/>
          </a:bodyPr>
          <a:lstStyle/>
          <a:p>
            <a:pPr algn="l">
              <a:lnSpc>
                <a:spcPts val="3250"/>
              </a:lnSpc>
            </a:pPr>
            <a:r>
              <a:rPr lang="en-US" sz="1300" spc="-18" dirty="0" err="1">
                <a:solidFill>
                  <a:srgbClr val="000000"/>
                </a:solidFill>
                <a:latin typeface="IBM Plex Sans"/>
              </a:rPr>
              <a:t>return_date</a:t>
            </a:r>
            <a:endParaRPr lang="en-US" sz="1300" spc="-18" dirty="0">
              <a:solidFill>
                <a:srgbClr val="000000"/>
              </a:solidFill>
              <a:latin typeface="IBM Plex Sans"/>
            </a:endParaRPr>
          </a:p>
        </p:txBody>
      </p:sp>
      <p:sp>
        <p:nvSpPr>
          <p:cNvPr id="28" name="TextBox 28"/>
          <p:cNvSpPr txBox="1"/>
          <p:nvPr/>
        </p:nvSpPr>
        <p:spPr>
          <a:xfrm>
            <a:off x="8841286" y="5566973"/>
            <a:ext cx="587263" cy="410369"/>
          </a:xfrm>
          <a:prstGeom prst="rect">
            <a:avLst/>
          </a:prstGeom>
        </p:spPr>
        <p:txBody>
          <a:bodyPr wrap="square" lIns="0" tIns="0" rIns="0" bIns="0" rtlCol="0" anchor="t">
            <a:spAutoFit/>
          </a:bodyPr>
          <a:lstStyle/>
          <a:p>
            <a:pPr algn="l">
              <a:lnSpc>
                <a:spcPts val="3228"/>
              </a:lnSpc>
            </a:pPr>
            <a:r>
              <a:rPr lang="en-US" sz="1300" spc="-18" dirty="0" err="1">
                <a:solidFill>
                  <a:srgbClr val="000000"/>
                </a:solidFill>
                <a:latin typeface="IBM Plex Sans"/>
              </a:rPr>
              <a:t>u_id</a:t>
            </a:r>
            <a:endParaRPr lang="en-US" sz="1300" spc="-18" dirty="0">
              <a:solidFill>
                <a:srgbClr val="000000"/>
              </a:solidFill>
              <a:latin typeface="IBM Plex Sans"/>
            </a:endParaRPr>
          </a:p>
        </p:txBody>
      </p:sp>
      <p:sp>
        <p:nvSpPr>
          <p:cNvPr id="29" name="TextBox 29"/>
          <p:cNvSpPr txBox="1"/>
          <p:nvPr/>
        </p:nvSpPr>
        <p:spPr>
          <a:xfrm>
            <a:off x="8841287" y="5979765"/>
            <a:ext cx="844202" cy="410369"/>
          </a:xfrm>
          <a:prstGeom prst="rect">
            <a:avLst/>
          </a:prstGeom>
        </p:spPr>
        <p:txBody>
          <a:bodyPr wrap="square" lIns="0" tIns="0" rIns="0" bIns="0" rtlCol="0" anchor="t">
            <a:spAutoFit/>
          </a:bodyPr>
          <a:lstStyle/>
          <a:p>
            <a:pPr algn="l">
              <a:lnSpc>
                <a:spcPts val="3228"/>
              </a:lnSpc>
            </a:pPr>
            <a:r>
              <a:rPr lang="en-US" sz="1300" spc="-18" dirty="0" err="1">
                <a:solidFill>
                  <a:srgbClr val="000000"/>
                </a:solidFill>
                <a:latin typeface="IBM Plex Sans"/>
              </a:rPr>
              <a:t>u_fname</a:t>
            </a:r>
            <a:endParaRPr lang="en-US" sz="1300" spc="-18" dirty="0">
              <a:solidFill>
                <a:srgbClr val="000000"/>
              </a:solidFill>
              <a:latin typeface="IBM Plex Sans"/>
            </a:endParaRPr>
          </a:p>
        </p:txBody>
      </p:sp>
      <p:sp>
        <p:nvSpPr>
          <p:cNvPr id="30" name="TextBox 30"/>
          <p:cNvSpPr txBox="1"/>
          <p:nvPr/>
        </p:nvSpPr>
        <p:spPr>
          <a:xfrm>
            <a:off x="8841287" y="6392557"/>
            <a:ext cx="1048174" cy="410369"/>
          </a:xfrm>
          <a:prstGeom prst="rect">
            <a:avLst/>
          </a:prstGeom>
        </p:spPr>
        <p:txBody>
          <a:bodyPr wrap="square" lIns="0" tIns="0" rIns="0" bIns="0" rtlCol="0" anchor="t">
            <a:spAutoFit/>
          </a:bodyPr>
          <a:lstStyle/>
          <a:p>
            <a:pPr algn="l">
              <a:lnSpc>
                <a:spcPts val="3228"/>
              </a:lnSpc>
            </a:pPr>
            <a:r>
              <a:rPr lang="en-US" sz="1300" spc="-18" dirty="0" err="1">
                <a:solidFill>
                  <a:srgbClr val="000000"/>
                </a:solidFill>
                <a:latin typeface="IBM Plex Sans"/>
              </a:rPr>
              <a:t>u_lname</a:t>
            </a:r>
            <a:endParaRPr lang="en-US" sz="1300" spc="-18" dirty="0">
              <a:solidFill>
                <a:srgbClr val="000000"/>
              </a:solidFill>
              <a:latin typeface="IBM Plex Sans"/>
            </a:endParaRPr>
          </a:p>
        </p:txBody>
      </p:sp>
      <p:sp>
        <p:nvSpPr>
          <p:cNvPr id="31" name="TextBox 31"/>
          <p:cNvSpPr txBox="1"/>
          <p:nvPr/>
        </p:nvSpPr>
        <p:spPr>
          <a:xfrm>
            <a:off x="8841287" y="6805334"/>
            <a:ext cx="917886" cy="755672"/>
          </a:xfrm>
          <a:prstGeom prst="rect">
            <a:avLst/>
          </a:prstGeom>
        </p:spPr>
        <p:txBody>
          <a:bodyPr lIns="0" tIns="0" rIns="0" bIns="0" rtlCol="0" anchor="t">
            <a:spAutoFit/>
          </a:bodyPr>
          <a:lstStyle/>
          <a:p>
            <a:pPr algn="l">
              <a:lnSpc>
                <a:spcPts val="3228"/>
              </a:lnSpc>
            </a:pPr>
            <a:r>
              <a:rPr lang="en-US" sz="1300" spc="-18">
                <a:solidFill>
                  <a:srgbClr val="000000"/>
                </a:solidFill>
                <a:latin typeface="IBM Plex Sans"/>
              </a:rPr>
              <a:t>u_email u_username</a:t>
            </a:r>
          </a:p>
        </p:txBody>
      </p:sp>
      <p:sp>
        <p:nvSpPr>
          <p:cNvPr id="32" name="TextBox 32"/>
          <p:cNvSpPr txBox="1"/>
          <p:nvPr/>
        </p:nvSpPr>
        <p:spPr>
          <a:xfrm>
            <a:off x="8841287" y="7617163"/>
            <a:ext cx="890320" cy="356649"/>
          </a:xfrm>
          <a:prstGeom prst="rect">
            <a:avLst/>
          </a:prstGeom>
        </p:spPr>
        <p:txBody>
          <a:bodyPr lIns="0" tIns="0" rIns="0" bIns="0" rtlCol="0" anchor="t">
            <a:spAutoFit/>
          </a:bodyPr>
          <a:lstStyle/>
          <a:p>
            <a:pPr algn="l">
              <a:lnSpc>
                <a:spcPts val="3228"/>
              </a:lnSpc>
            </a:pPr>
            <a:r>
              <a:rPr lang="en-US" sz="1300" spc="-18">
                <a:solidFill>
                  <a:srgbClr val="000000"/>
                </a:solidFill>
                <a:latin typeface="IBM Plex Sans"/>
              </a:rPr>
              <a:t>u_password</a:t>
            </a:r>
          </a:p>
        </p:txBody>
      </p:sp>
      <p:sp>
        <p:nvSpPr>
          <p:cNvPr id="33" name="TextBox 33"/>
          <p:cNvSpPr txBox="1"/>
          <p:nvPr/>
        </p:nvSpPr>
        <p:spPr>
          <a:xfrm>
            <a:off x="8841287" y="8029940"/>
            <a:ext cx="844202" cy="410369"/>
          </a:xfrm>
          <a:prstGeom prst="rect">
            <a:avLst/>
          </a:prstGeom>
        </p:spPr>
        <p:txBody>
          <a:bodyPr wrap="square" lIns="0" tIns="0" rIns="0" bIns="0" rtlCol="0" anchor="t">
            <a:spAutoFit/>
          </a:bodyPr>
          <a:lstStyle/>
          <a:p>
            <a:pPr algn="l">
              <a:lnSpc>
                <a:spcPts val="3228"/>
              </a:lnSpc>
            </a:pPr>
            <a:r>
              <a:rPr lang="en-US" sz="1300" spc="-18" dirty="0" err="1">
                <a:solidFill>
                  <a:srgbClr val="000000"/>
                </a:solidFill>
                <a:latin typeface="IBM Plex Sans"/>
              </a:rPr>
              <a:t>u_status</a:t>
            </a:r>
            <a:endParaRPr lang="en-US" sz="1300" spc="-18" dirty="0">
              <a:solidFill>
                <a:srgbClr val="000000"/>
              </a:solidFill>
              <a:latin typeface="IBM Plex Sans"/>
            </a:endParaRPr>
          </a:p>
        </p:txBody>
      </p:sp>
      <p:sp>
        <p:nvSpPr>
          <p:cNvPr id="34" name="TextBox 34"/>
          <p:cNvSpPr txBox="1"/>
          <p:nvPr/>
        </p:nvSpPr>
        <p:spPr>
          <a:xfrm>
            <a:off x="8841286" y="8442732"/>
            <a:ext cx="633379" cy="410369"/>
          </a:xfrm>
          <a:prstGeom prst="rect">
            <a:avLst/>
          </a:prstGeom>
        </p:spPr>
        <p:txBody>
          <a:bodyPr wrap="square" lIns="0" tIns="0" rIns="0" bIns="0" rtlCol="0" anchor="t">
            <a:spAutoFit/>
          </a:bodyPr>
          <a:lstStyle/>
          <a:p>
            <a:pPr algn="l">
              <a:lnSpc>
                <a:spcPts val="3228"/>
              </a:lnSpc>
            </a:pPr>
            <a:r>
              <a:rPr lang="en-US" sz="1300" spc="-18" dirty="0" err="1">
                <a:solidFill>
                  <a:srgbClr val="000000"/>
                </a:solidFill>
                <a:latin typeface="IBM Plex Sans"/>
              </a:rPr>
              <a:t>u_type</a:t>
            </a:r>
            <a:endParaRPr lang="en-US" sz="1300" spc="-18" dirty="0">
              <a:solidFill>
                <a:srgbClr val="000000"/>
              </a:solidFill>
              <a:latin typeface="IBM Plex Sans"/>
            </a:endParaRPr>
          </a:p>
        </p:txBody>
      </p:sp>
      <p:sp>
        <p:nvSpPr>
          <p:cNvPr id="35" name="TextBox 35"/>
          <p:cNvSpPr txBox="1"/>
          <p:nvPr/>
        </p:nvSpPr>
        <p:spPr>
          <a:xfrm>
            <a:off x="8841287" y="8855524"/>
            <a:ext cx="844202" cy="410369"/>
          </a:xfrm>
          <a:prstGeom prst="rect">
            <a:avLst/>
          </a:prstGeom>
        </p:spPr>
        <p:txBody>
          <a:bodyPr wrap="square" lIns="0" tIns="0" rIns="0" bIns="0" rtlCol="0" anchor="t">
            <a:spAutoFit/>
          </a:bodyPr>
          <a:lstStyle/>
          <a:p>
            <a:pPr algn="l">
              <a:lnSpc>
                <a:spcPts val="3228"/>
              </a:lnSpc>
            </a:pPr>
            <a:r>
              <a:rPr lang="en-US" sz="1300" spc="-18" dirty="0">
                <a:solidFill>
                  <a:srgbClr val="000000"/>
                </a:solidFill>
                <a:latin typeface="IBM Plex Sans"/>
              </a:rPr>
              <a:t>Number</a:t>
            </a:r>
          </a:p>
        </p:txBody>
      </p:sp>
      <p:sp>
        <p:nvSpPr>
          <p:cNvPr id="36" name="TextBox 36"/>
          <p:cNvSpPr txBox="1"/>
          <p:nvPr/>
        </p:nvSpPr>
        <p:spPr>
          <a:xfrm>
            <a:off x="8841287" y="9268316"/>
            <a:ext cx="633379" cy="356649"/>
          </a:xfrm>
          <a:prstGeom prst="rect">
            <a:avLst/>
          </a:prstGeom>
        </p:spPr>
        <p:txBody>
          <a:bodyPr lIns="0" tIns="0" rIns="0" bIns="0" rtlCol="0" anchor="t">
            <a:spAutoFit/>
          </a:bodyPr>
          <a:lstStyle/>
          <a:p>
            <a:pPr algn="l">
              <a:lnSpc>
                <a:spcPts val="3228"/>
              </a:lnSpc>
            </a:pPr>
            <a:r>
              <a:rPr lang="en-US" sz="1300" spc="-18" dirty="0" err="1">
                <a:solidFill>
                  <a:srgbClr val="000000"/>
                </a:solidFill>
                <a:latin typeface="IBM Plex Sans"/>
              </a:rPr>
              <a:t>u_image</a:t>
            </a:r>
            <a:endParaRPr lang="en-US" sz="1300" spc="-18" dirty="0">
              <a:solidFill>
                <a:srgbClr val="000000"/>
              </a:solidFill>
              <a:latin typeface="IBM Plex Sans"/>
            </a:endParaRPr>
          </a:p>
        </p:txBody>
      </p:sp>
      <p:sp>
        <p:nvSpPr>
          <p:cNvPr id="37" name="TextBox 37"/>
          <p:cNvSpPr txBox="1"/>
          <p:nvPr/>
        </p:nvSpPr>
        <p:spPr>
          <a:xfrm>
            <a:off x="13657157" y="2278422"/>
            <a:ext cx="835259" cy="423193"/>
          </a:xfrm>
          <a:prstGeom prst="rect">
            <a:avLst/>
          </a:prstGeom>
        </p:spPr>
        <p:txBody>
          <a:bodyPr wrap="square" lIns="0" tIns="0" rIns="0" bIns="0" rtlCol="0" anchor="t">
            <a:spAutoFit/>
          </a:bodyPr>
          <a:lstStyle/>
          <a:p>
            <a:pPr algn="l">
              <a:lnSpc>
                <a:spcPts val="3250"/>
              </a:lnSpc>
            </a:pPr>
            <a:r>
              <a:rPr lang="en-US" sz="1300" spc="-18" dirty="0" err="1">
                <a:solidFill>
                  <a:srgbClr val="000000"/>
                </a:solidFill>
                <a:latin typeface="IBM Plex Sans"/>
              </a:rPr>
              <a:t>book_id</a:t>
            </a:r>
            <a:endParaRPr lang="en-US" sz="1300" spc="-18" dirty="0">
              <a:solidFill>
                <a:srgbClr val="000000"/>
              </a:solidFill>
              <a:latin typeface="IBM Plex Sans"/>
            </a:endParaRPr>
          </a:p>
        </p:txBody>
      </p:sp>
      <p:sp>
        <p:nvSpPr>
          <p:cNvPr id="38" name="TextBox 38"/>
          <p:cNvSpPr txBox="1"/>
          <p:nvPr/>
        </p:nvSpPr>
        <p:spPr>
          <a:xfrm>
            <a:off x="13657157" y="2691214"/>
            <a:ext cx="862911" cy="356649"/>
          </a:xfrm>
          <a:prstGeom prst="rect">
            <a:avLst/>
          </a:prstGeom>
        </p:spPr>
        <p:txBody>
          <a:bodyPr lIns="0" tIns="0" rIns="0" bIns="0" rtlCol="0" anchor="t">
            <a:spAutoFit/>
          </a:bodyPr>
          <a:lstStyle/>
          <a:p>
            <a:pPr algn="l">
              <a:lnSpc>
                <a:spcPts val="3250"/>
              </a:lnSpc>
            </a:pPr>
            <a:r>
              <a:rPr lang="en-US" sz="1300" spc="-18">
                <a:solidFill>
                  <a:srgbClr val="000000"/>
                </a:solidFill>
                <a:latin typeface="IBM Plex Sans"/>
              </a:rPr>
              <a:t>book_name</a:t>
            </a:r>
          </a:p>
        </p:txBody>
      </p:sp>
      <p:sp>
        <p:nvSpPr>
          <p:cNvPr id="39" name="TextBox 39"/>
          <p:cNvSpPr txBox="1"/>
          <p:nvPr/>
        </p:nvSpPr>
        <p:spPr>
          <a:xfrm>
            <a:off x="13657157" y="3103991"/>
            <a:ext cx="678635" cy="423193"/>
          </a:xfrm>
          <a:prstGeom prst="rect">
            <a:avLst/>
          </a:prstGeom>
        </p:spPr>
        <p:txBody>
          <a:bodyPr wrap="square" lIns="0" tIns="0" rIns="0" bIns="0" rtlCol="0" anchor="t">
            <a:spAutoFit/>
          </a:bodyPr>
          <a:lstStyle/>
          <a:p>
            <a:pPr algn="l">
              <a:lnSpc>
                <a:spcPts val="3250"/>
              </a:lnSpc>
            </a:pPr>
            <a:r>
              <a:rPr lang="en-US" sz="1300" spc="-18" dirty="0">
                <a:solidFill>
                  <a:srgbClr val="000000"/>
                </a:solidFill>
                <a:latin typeface="IBM Plex Sans"/>
              </a:rPr>
              <a:t>Author</a:t>
            </a:r>
          </a:p>
        </p:txBody>
      </p:sp>
      <p:sp>
        <p:nvSpPr>
          <p:cNvPr id="40" name="TextBox 40"/>
          <p:cNvSpPr txBox="1"/>
          <p:nvPr/>
        </p:nvSpPr>
        <p:spPr>
          <a:xfrm>
            <a:off x="13657157" y="3516783"/>
            <a:ext cx="835259" cy="423193"/>
          </a:xfrm>
          <a:prstGeom prst="rect">
            <a:avLst/>
          </a:prstGeom>
        </p:spPr>
        <p:txBody>
          <a:bodyPr wrap="square" lIns="0" tIns="0" rIns="0" bIns="0" rtlCol="0" anchor="t">
            <a:spAutoFit/>
          </a:bodyPr>
          <a:lstStyle/>
          <a:p>
            <a:pPr algn="l">
              <a:lnSpc>
                <a:spcPts val="3250"/>
              </a:lnSpc>
            </a:pPr>
            <a:r>
              <a:rPr lang="en-US" sz="1300" spc="-18" dirty="0">
                <a:solidFill>
                  <a:srgbClr val="000000"/>
                </a:solidFill>
                <a:latin typeface="IBM Plex Sans"/>
              </a:rPr>
              <a:t>quantity</a:t>
            </a:r>
          </a:p>
        </p:txBody>
      </p:sp>
      <p:sp>
        <p:nvSpPr>
          <p:cNvPr id="41" name="TextBox 41"/>
          <p:cNvSpPr txBox="1"/>
          <p:nvPr/>
        </p:nvSpPr>
        <p:spPr>
          <a:xfrm>
            <a:off x="13657156" y="3929575"/>
            <a:ext cx="862911" cy="423193"/>
          </a:xfrm>
          <a:prstGeom prst="rect">
            <a:avLst/>
          </a:prstGeom>
        </p:spPr>
        <p:txBody>
          <a:bodyPr wrap="square" lIns="0" tIns="0" rIns="0" bIns="0" rtlCol="0" anchor="t">
            <a:spAutoFit/>
          </a:bodyPr>
          <a:lstStyle/>
          <a:p>
            <a:pPr algn="l">
              <a:lnSpc>
                <a:spcPts val="3250"/>
              </a:lnSpc>
            </a:pPr>
            <a:r>
              <a:rPr lang="en-US" sz="1300" spc="-18" dirty="0">
                <a:solidFill>
                  <a:srgbClr val="000000"/>
                </a:solidFill>
                <a:latin typeface="IBM Plex Sans"/>
              </a:rPr>
              <a:t>publisher</a:t>
            </a:r>
          </a:p>
        </p:txBody>
      </p:sp>
      <p:sp>
        <p:nvSpPr>
          <p:cNvPr id="42" name="TextBox 42"/>
          <p:cNvSpPr txBox="1"/>
          <p:nvPr/>
        </p:nvSpPr>
        <p:spPr>
          <a:xfrm>
            <a:off x="3868944" y="-117655"/>
            <a:ext cx="11725326" cy="1838325"/>
          </a:xfrm>
          <a:prstGeom prst="rect">
            <a:avLst/>
          </a:prstGeom>
        </p:spPr>
        <p:txBody>
          <a:bodyPr lIns="0" tIns="0" rIns="0" bIns="0" rtlCol="0" anchor="t">
            <a:spAutoFit/>
          </a:bodyPr>
          <a:lstStyle/>
          <a:p>
            <a:pPr marL="0" lvl="0" indent="0" algn="ctr">
              <a:lnSpc>
                <a:spcPts val="14400"/>
              </a:lnSpc>
              <a:spcBef>
                <a:spcPct val="0"/>
              </a:spcBef>
            </a:pPr>
            <a:r>
              <a:rPr lang="en-US" sz="12000">
                <a:solidFill>
                  <a:srgbClr val="320B01"/>
                </a:solidFill>
                <a:latin typeface="Bellaboo"/>
              </a:rPr>
              <a:t>ERD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BCAC1"/>
        </a:solidFill>
        <a:effectLst/>
      </p:bgPr>
    </p:bg>
    <p:spTree>
      <p:nvGrpSpPr>
        <p:cNvPr id="1" name=""/>
        <p:cNvGrpSpPr/>
        <p:nvPr/>
      </p:nvGrpSpPr>
      <p:grpSpPr>
        <a:xfrm>
          <a:off x="0" y="0"/>
          <a:ext cx="0" cy="0"/>
          <a:chOff x="0" y="0"/>
          <a:chExt cx="0" cy="0"/>
        </a:xfrm>
      </p:grpSpPr>
      <p:sp>
        <p:nvSpPr>
          <p:cNvPr id="2" name="TextBox 2"/>
          <p:cNvSpPr txBox="1"/>
          <p:nvPr/>
        </p:nvSpPr>
        <p:spPr>
          <a:xfrm>
            <a:off x="1029953" y="602039"/>
            <a:ext cx="16229347" cy="1838325"/>
          </a:xfrm>
          <a:prstGeom prst="rect">
            <a:avLst/>
          </a:prstGeom>
        </p:spPr>
        <p:txBody>
          <a:bodyPr lIns="0" tIns="0" rIns="0" bIns="0" rtlCol="0" anchor="t">
            <a:spAutoFit/>
          </a:bodyPr>
          <a:lstStyle/>
          <a:p>
            <a:pPr marL="0" lvl="0" indent="0" algn="ctr">
              <a:lnSpc>
                <a:spcPts val="14400"/>
              </a:lnSpc>
              <a:spcBef>
                <a:spcPct val="0"/>
              </a:spcBef>
            </a:pPr>
            <a:r>
              <a:rPr lang="en-US" sz="12000">
                <a:solidFill>
                  <a:srgbClr val="320B01"/>
                </a:solidFill>
                <a:latin typeface="Bellaboo"/>
              </a:rPr>
              <a:t>Table Name: tbl</a:t>
            </a:r>
          </a:p>
        </p:txBody>
      </p:sp>
      <p:sp>
        <p:nvSpPr>
          <p:cNvPr id="3" name="Freeform 3"/>
          <p:cNvSpPr/>
          <p:nvPr/>
        </p:nvSpPr>
        <p:spPr>
          <a:xfrm rot="-1320000">
            <a:off x="-137103" y="11272"/>
            <a:ext cx="2331606" cy="2034856"/>
          </a:xfrm>
          <a:custGeom>
            <a:avLst/>
            <a:gdLst/>
            <a:ahLst/>
            <a:cxnLst/>
            <a:rect l="l" t="t" r="r" b="b"/>
            <a:pathLst>
              <a:path w="2331606" h="2034856">
                <a:moveTo>
                  <a:pt x="0" y="0"/>
                </a:moveTo>
                <a:lnTo>
                  <a:pt x="2331606" y="0"/>
                </a:lnTo>
                <a:lnTo>
                  <a:pt x="2331606" y="2034856"/>
                </a:lnTo>
                <a:lnTo>
                  <a:pt x="0" y="203485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Freeform 4"/>
          <p:cNvSpPr/>
          <p:nvPr/>
        </p:nvSpPr>
        <p:spPr>
          <a:xfrm rot="1320000" flipH="1">
            <a:off x="16093497" y="11272"/>
            <a:ext cx="2331606" cy="2034856"/>
          </a:xfrm>
          <a:custGeom>
            <a:avLst/>
            <a:gdLst/>
            <a:ahLst/>
            <a:cxnLst/>
            <a:rect l="l" t="t" r="r" b="b"/>
            <a:pathLst>
              <a:path w="2331606" h="2034856">
                <a:moveTo>
                  <a:pt x="2331606" y="0"/>
                </a:moveTo>
                <a:lnTo>
                  <a:pt x="0" y="0"/>
                </a:lnTo>
                <a:lnTo>
                  <a:pt x="0" y="2034856"/>
                </a:lnTo>
                <a:lnTo>
                  <a:pt x="2331606" y="2034856"/>
                </a:lnTo>
                <a:lnTo>
                  <a:pt x="2331606"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5" name="Freeform 5"/>
          <p:cNvSpPr/>
          <p:nvPr/>
        </p:nvSpPr>
        <p:spPr>
          <a:xfrm rot="-1320000">
            <a:off x="2786995" y="-871524"/>
            <a:ext cx="2331606" cy="2034856"/>
          </a:xfrm>
          <a:custGeom>
            <a:avLst/>
            <a:gdLst/>
            <a:ahLst/>
            <a:cxnLst/>
            <a:rect l="l" t="t" r="r" b="b"/>
            <a:pathLst>
              <a:path w="2331606" h="2034856">
                <a:moveTo>
                  <a:pt x="0" y="0"/>
                </a:moveTo>
                <a:lnTo>
                  <a:pt x="2331606" y="0"/>
                </a:lnTo>
                <a:lnTo>
                  <a:pt x="2331606" y="2034856"/>
                </a:lnTo>
                <a:lnTo>
                  <a:pt x="0" y="203485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Freeform 6"/>
          <p:cNvSpPr/>
          <p:nvPr/>
        </p:nvSpPr>
        <p:spPr>
          <a:xfrm rot="1320000" flipH="1">
            <a:off x="13169399" y="-871524"/>
            <a:ext cx="2331606" cy="2034856"/>
          </a:xfrm>
          <a:custGeom>
            <a:avLst/>
            <a:gdLst/>
            <a:ahLst/>
            <a:cxnLst/>
            <a:rect l="l" t="t" r="r" b="b"/>
            <a:pathLst>
              <a:path w="2331606" h="2034856">
                <a:moveTo>
                  <a:pt x="2331606" y="0"/>
                </a:moveTo>
                <a:lnTo>
                  <a:pt x="0" y="0"/>
                </a:lnTo>
                <a:lnTo>
                  <a:pt x="0" y="2034856"/>
                </a:lnTo>
                <a:lnTo>
                  <a:pt x="2331606" y="2034856"/>
                </a:lnTo>
                <a:lnTo>
                  <a:pt x="2331606"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7" name="Group 7"/>
          <p:cNvGrpSpPr/>
          <p:nvPr/>
        </p:nvGrpSpPr>
        <p:grpSpPr>
          <a:xfrm>
            <a:off x="1845871" y="2646550"/>
            <a:ext cx="15061997" cy="7151122"/>
            <a:chOff x="0" y="0"/>
            <a:chExt cx="20082662" cy="9534830"/>
          </a:xfrm>
        </p:grpSpPr>
        <p:sp>
          <p:nvSpPr>
            <p:cNvPr id="8" name="Freeform 8"/>
            <p:cNvSpPr/>
            <p:nvPr/>
          </p:nvSpPr>
          <p:spPr>
            <a:xfrm>
              <a:off x="0" y="0"/>
              <a:ext cx="20082662" cy="9534830"/>
            </a:xfrm>
            <a:custGeom>
              <a:avLst/>
              <a:gdLst/>
              <a:ahLst/>
              <a:cxnLst/>
              <a:rect l="l" t="t" r="r" b="b"/>
              <a:pathLst>
                <a:path w="20082662" h="9534830">
                  <a:moveTo>
                    <a:pt x="0" y="0"/>
                  </a:moveTo>
                  <a:lnTo>
                    <a:pt x="20082662" y="0"/>
                  </a:lnTo>
                  <a:lnTo>
                    <a:pt x="20082662" y="9534830"/>
                  </a:lnTo>
                  <a:lnTo>
                    <a:pt x="0" y="953483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9" name="TextBox 9"/>
            <p:cNvSpPr txBox="1"/>
            <p:nvPr/>
          </p:nvSpPr>
          <p:spPr>
            <a:xfrm>
              <a:off x="879500" y="218027"/>
              <a:ext cx="3530632" cy="9130706"/>
            </a:xfrm>
            <a:prstGeom prst="rect">
              <a:avLst/>
            </a:prstGeom>
          </p:spPr>
          <p:txBody>
            <a:bodyPr lIns="0" tIns="0" rIns="0" bIns="0" rtlCol="0" anchor="t">
              <a:spAutoFit/>
            </a:bodyPr>
            <a:lstStyle/>
            <a:p>
              <a:pPr algn="ctr">
                <a:lnSpc>
                  <a:spcPts val="5468"/>
                </a:lnSpc>
              </a:pPr>
              <a:r>
                <a:rPr lang="en-US" sz="3906" spc="-15" dirty="0">
                  <a:solidFill>
                    <a:srgbClr val="000000"/>
                  </a:solidFill>
                  <a:latin typeface="IBM Plex Sans"/>
                </a:rPr>
                <a:t>Field Name</a:t>
              </a:r>
            </a:p>
            <a:p>
              <a:pPr algn="ctr">
                <a:lnSpc>
                  <a:spcPts val="4854"/>
                </a:lnSpc>
              </a:pPr>
              <a:r>
                <a:rPr lang="en-US" sz="2700" dirty="0" err="1" smtClean="0">
                  <a:solidFill>
                    <a:srgbClr val="000000"/>
                  </a:solidFill>
                  <a:latin typeface="Calibri (MS)"/>
                </a:rPr>
                <a:t>u_id</a:t>
              </a:r>
              <a:endParaRPr lang="en-US" sz="2700" dirty="0" smtClean="0">
                <a:solidFill>
                  <a:srgbClr val="000000"/>
                </a:solidFill>
                <a:latin typeface="Calibri (MS)"/>
              </a:endParaRPr>
            </a:p>
            <a:p>
              <a:pPr algn="ctr">
                <a:lnSpc>
                  <a:spcPts val="4854"/>
                </a:lnSpc>
              </a:pPr>
              <a:r>
                <a:rPr lang="en-US" sz="2700" dirty="0" smtClean="0">
                  <a:solidFill>
                    <a:srgbClr val="000000"/>
                  </a:solidFill>
                  <a:latin typeface="Calibri (MS)"/>
                </a:rPr>
                <a:t> </a:t>
              </a:r>
              <a:r>
                <a:rPr lang="en-US" sz="2700" dirty="0" err="1">
                  <a:solidFill>
                    <a:srgbClr val="000000"/>
                  </a:solidFill>
                  <a:latin typeface="Calibri (MS)"/>
                </a:rPr>
                <a:t>u_fname</a:t>
              </a:r>
              <a:r>
                <a:rPr lang="en-US" sz="2700" dirty="0">
                  <a:solidFill>
                    <a:srgbClr val="000000"/>
                  </a:solidFill>
                  <a:latin typeface="Calibri (MS)"/>
                </a:rPr>
                <a:t> </a:t>
              </a:r>
              <a:endParaRPr lang="en-US" sz="2700" dirty="0" smtClean="0">
                <a:solidFill>
                  <a:srgbClr val="000000"/>
                </a:solidFill>
                <a:latin typeface="Calibri (MS)"/>
              </a:endParaRPr>
            </a:p>
            <a:p>
              <a:pPr algn="ctr">
                <a:lnSpc>
                  <a:spcPts val="4854"/>
                </a:lnSpc>
              </a:pPr>
              <a:r>
                <a:rPr lang="en-US" sz="2700" dirty="0" err="1" smtClean="0">
                  <a:solidFill>
                    <a:srgbClr val="000000"/>
                  </a:solidFill>
                  <a:latin typeface="Calibri (MS)"/>
                </a:rPr>
                <a:t>u_lname</a:t>
              </a:r>
              <a:endParaRPr lang="en-US" sz="2700" dirty="0" smtClean="0">
                <a:solidFill>
                  <a:srgbClr val="000000"/>
                </a:solidFill>
                <a:latin typeface="Calibri (MS)"/>
              </a:endParaRPr>
            </a:p>
            <a:p>
              <a:pPr algn="ctr">
                <a:lnSpc>
                  <a:spcPts val="4854"/>
                </a:lnSpc>
              </a:pPr>
              <a:r>
                <a:rPr lang="en-US" sz="2700" dirty="0" smtClean="0">
                  <a:solidFill>
                    <a:srgbClr val="000000"/>
                  </a:solidFill>
                  <a:latin typeface="Calibri (MS)"/>
                </a:rPr>
                <a:t> </a:t>
              </a:r>
              <a:r>
                <a:rPr lang="en-US" sz="2700" dirty="0" err="1">
                  <a:solidFill>
                    <a:srgbClr val="000000"/>
                  </a:solidFill>
                  <a:latin typeface="Calibri (MS)"/>
                </a:rPr>
                <a:t>u_email</a:t>
              </a:r>
              <a:r>
                <a:rPr lang="en-US" sz="2700" dirty="0">
                  <a:solidFill>
                    <a:srgbClr val="000000"/>
                  </a:solidFill>
                  <a:latin typeface="Calibri (MS)"/>
                </a:rPr>
                <a:t> </a:t>
              </a:r>
              <a:r>
                <a:rPr lang="en-US" sz="2700" dirty="0" err="1">
                  <a:solidFill>
                    <a:srgbClr val="000000"/>
                  </a:solidFill>
                  <a:latin typeface="Calibri (MS)"/>
                </a:rPr>
                <a:t>u_username</a:t>
              </a:r>
              <a:r>
                <a:rPr lang="en-US" sz="2700" dirty="0">
                  <a:solidFill>
                    <a:srgbClr val="000000"/>
                  </a:solidFill>
                  <a:latin typeface="Calibri (MS)"/>
                </a:rPr>
                <a:t> </a:t>
              </a:r>
              <a:r>
                <a:rPr lang="en-US" sz="2700" dirty="0" err="1">
                  <a:solidFill>
                    <a:srgbClr val="000000"/>
                  </a:solidFill>
                  <a:latin typeface="Calibri (MS)"/>
                </a:rPr>
                <a:t>u_password</a:t>
              </a:r>
              <a:r>
                <a:rPr lang="en-US" sz="2700" dirty="0">
                  <a:solidFill>
                    <a:srgbClr val="000000"/>
                  </a:solidFill>
                  <a:latin typeface="Calibri (MS)"/>
                </a:rPr>
                <a:t> </a:t>
              </a:r>
              <a:r>
                <a:rPr lang="en-US" sz="2700" dirty="0" err="1" smtClean="0">
                  <a:solidFill>
                    <a:srgbClr val="000000"/>
                  </a:solidFill>
                  <a:latin typeface="Calibri (MS)"/>
                </a:rPr>
                <a:t>u_status</a:t>
              </a:r>
              <a:endParaRPr lang="en-US" sz="2700" dirty="0" smtClean="0">
                <a:solidFill>
                  <a:srgbClr val="000000"/>
                </a:solidFill>
                <a:latin typeface="Calibri (MS)"/>
              </a:endParaRPr>
            </a:p>
            <a:p>
              <a:pPr algn="ctr">
                <a:lnSpc>
                  <a:spcPts val="4854"/>
                </a:lnSpc>
              </a:pPr>
              <a:r>
                <a:rPr lang="en-US" sz="2700" dirty="0" smtClean="0">
                  <a:solidFill>
                    <a:srgbClr val="000000"/>
                  </a:solidFill>
                  <a:latin typeface="Calibri (MS)"/>
                </a:rPr>
                <a:t> </a:t>
              </a:r>
              <a:r>
                <a:rPr lang="en-US" sz="2700" dirty="0" err="1" smtClean="0">
                  <a:solidFill>
                    <a:srgbClr val="000000"/>
                  </a:solidFill>
                  <a:latin typeface="Calibri (MS)"/>
                </a:rPr>
                <a:t>u_type</a:t>
              </a:r>
              <a:endParaRPr lang="en-US" sz="2700" dirty="0" smtClean="0">
                <a:solidFill>
                  <a:srgbClr val="000000"/>
                </a:solidFill>
                <a:latin typeface="Calibri (MS)"/>
              </a:endParaRPr>
            </a:p>
            <a:p>
              <a:pPr algn="ctr">
                <a:lnSpc>
                  <a:spcPts val="4854"/>
                </a:lnSpc>
              </a:pPr>
              <a:r>
                <a:rPr lang="en-US" sz="2700" dirty="0" smtClean="0">
                  <a:solidFill>
                    <a:srgbClr val="000000"/>
                  </a:solidFill>
                  <a:latin typeface="Calibri (MS)"/>
                </a:rPr>
                <a:t> </a:t>
              </a:r>
              <a:r>
                <a:rPr lang="en-US" sz="2700" dirty="0">
                  <a:solidFill>
                    <a:srgbClr val="000000"/>
                  </a:solidFill>
                  <a:latin typeface="Calibri (MS)"/>
                </a:rPr>
                <a:t>Number</a:t>
              </a:r>
            </a:p>
            <a:p>
              <a:pPr algn="ctr">
                <a:lnSpc>
                  <a:spcPts val="3785"/>
                </a:lnSpc>
              </a:pPr>
              <a:r>
                <a:rPr lang="en-US" sz="2703" dirty="0" err="1">
                  <a:solidFill>
                    <a:srgbClr val="000000"/>
                  </a:solidFill>
                  <a:latin typeface="Calibri (MS)"/>
                </a:rPr>
                <a:t>u_image</a:t>
              </a:r>
              <a:endParaRPr lang="en-US" sz="2703" dirty="0">
                <a:solidFill>
                  <a:srgbClr val="000000"/>
                </a:solidFill>
                <a:latin typeface="Calibri (MS)"/>
              </a:endParaRPr>
            </a:p>
          </p:txBody>
        </p:sp>
        <p:sp>
          <p:nvSpPr>
            <p:cNvPr id="10" name="TextBox 10"/>
            <p:cNvSpPr txBox="1"/>
            <p:nvPr/>
          </p:nvSpPr>
          <p:spPr>
            <a:xfrm>
              <a:off x="6091580" y="147790"/>
              <a:ext cx="2951207" cy="9113425"/>
            </a:xfrm>
            <a:prstGeom prst="rect">
              <a:avLst/>
            </a:prstGeom>
          </p:spPr>
          <p:txBody>
            <a:bodyPr lIns="0" tIns="0" rIns="0" bIns="0" rtlCol="0" anchor="t">
              <a:spAutoFit/>
            </a:bodyPr>
            <a:lstStyle/>
            <a:p>
              <a:pPr algn="ctr">
                <a:lnSpc>
                  <a:spcPts val="5876"/>
                </a:lnSpc>
              </a:pPr>
              <a:r>
                <a:rPr lang="en-US" sz="4197" dirty="0">
                  <a:solidFill>
                    <a:srgbClr val="000000"/>
                  </a:solidFill>
                  <a:latin typeface="Calibri (MS) Bold"/>
                </a:rPr>
                <a:t>Data Type</a:t>
              </a:r>
            </a:p>
            <a:p>
              <a:pPr algn="ctr">
                <a:lnSpc>
                  <a:spcPts val="4854"/>
                </a:lnSpc>
              </a:pPr>
              <a:r>
                <a:rPr lang="en-US" sz="2700" dirty="0" smtClean="0">
                  <a:solidFill>
                    <a:srgbClr val="000000"/>
                  </a:solidFill>
                  <a:latin typeface="Calibri (MS)"/>
                </a:rPr>
                <a:t>INT</a:t>
              </a:r>
            </a:p>
            <a:p>
              <a:pPr algn="ctr">
                <a:lnSpc>
                  <a:spcPts val="4854"/>
                </a:lnSpc>
              </a:pPr>
              <a:r>
                <a:rPr lang="en-US" sz="2700" dirty="0" smtClean="0">
                  <a:solidFill>
                    <a:srgbClr val="000000"/>
                  </a:solidFill>
                  <a:latin typeface="Calibri (MS)"/>
                </a:rPr>
                <a:t> </a:t>
              </a:r>
              <a:r>
                <a:rPr lang="en-US" sz="2700" dirty="0">
                  <a:solidFill>
                    <a:srgbClr val="000000"/>
                  </a:solidFill>
                  <a:latin typeface="Calibri (MS)"/>
                </a:rPr>
                <a:t>VARCHAR </a:t>
              </a:r>
              <a:r>
                <a:rPr lang="en-US" sz="2700" dirty="0" err="1">
                  <a:solidFill>
                    <a:srgbClr val="000000"/>
                  </a:solidFill>
                  <a:latin typeface="Calibri (MS)"/>
                </a:rPr>
                <a:t>VARCHAR</a:t>
              </a:r>
              <a:r>
                <a:rPr lang="en-US" sz="2700" dirty="0">
                  <a:solidFill>
                    <a:srgbClr val="000000"/>
                  </a:solidFill>
                  <a:latin typeface="Calibri (MS)"/>
                </a:rPr>
                <a:t> </a:t>
              </a:r>
              <a:r>
                <a:rPr lang="en-US" sz="2700" dirty="0" err="1">
                  <a:solidFill>
                    <a:srgbClr val="000000"/>
                  </a:solidFill>
                  <a:latin typeface="Calibri (MS)"/>
                </a:rPr>
                <a:t>VARCHAR</a:t>
              </a:r>
              <a:r>
                <a:rPr lang="en-US" sz="2700" dirty="0">
                  <a:solidFill>
                    <a:srgbClr val="000000"/>
                  </a:solidFill>
                  <a:latin typeface="Calibri (MS)"/>
                </a:rPr>
                <a:t> </a:t>
              </a:r>
              <a:r>
                <a:rPr lang="en-US" sz="2700" dirty="0" err="1">
                  <a:solidFill>
                    <a:srgbClr val="000000"/>
                  </a:solidFill>
                  <a:latin typeface="Calibri (MS)"/>
                </a:rPr>
                <a:t>VARCHAR</a:t>
              </a:r>
              <a:r>
                <a:rPr lang="en-US" sz="2700" dirty="0">
                  <a:solidFill>
                    <a:srgbClr val="000000"/>
                  </a:solidFill>
                  <a:latin typeface="Calibri (MS)"/>
                </a:rPr>
                <a:t> </a:t>
              </a:r>
              <a:r>
                <a:rPr lang="en-US" sz="2700" dirty="0" err="1">
                  <a:solidFill>
                    <a:srgbClr val="000000"/>
                  </a:solidFill>
                  <a:latin typeface="Calibri (MS)"/>
                </a:rPr>
                <a:t>VARCHAR</a:t>
              </a:r>
              <a:r>
                <a:rPr lang="en-US" sz="2700" dirty="0">
                  <a:solidFill>
                    <a:srgbClr val="000000"/>
                  </a:solidFill>
                  <a:latin typeface="Calibri (MS)"/>
                </a:rPr>
                <a:t> </a:t>
              </a:r>
              <a:r>
                <a:rPr lang="en-US" sz="2700" dirty="0" err="1">
                  <a:solidFill>
                    <a:srgbClr val="000000"/>
                  </a:solidFill>
                  <a:latin typeface="Calibri (MS)"/>
                </a:rPr>
                <a:t>VARCHAR</a:t>
              </a:r>
              <a:r>
                <a:rPr lang="en-US" sz="2700" dirty="0">
                  <a:solidFill>
                    <a:srgbClr val="000000"/>
                  </a:solidFill>
                  <a:latin typeface="Calibri (MS)"/>
                </a:rPr>
                <a:t> </a:t>
              </a:r>
              <a:r>
                <a:rPr lang="en-US" sz="2700" dirty="0" err="1">
                  <a:solidFill>
                    <a:srgbClr val="000000"/>
                  </a:solidFill>
                  <a:latin typeface="Calibri (MS)"/>
                </a:rPr>
                <a:t>VARCHAR</a:t>
              </a:r>
              <a:r>
                <a:rPr lang="en-US" sz="2700" dirty="0">
                  <a:solidFill>
                    <a:srgbClr val="000000"/>
                  </a:solidFill>
                  <a:latin typeface="Calibri (MS)"/>
                </a:rPr>
                <a:t> </a:t>
              </a:r>
              <a:r>
                <a:rPr lang="en-US" sz="2700" dirty="0" err="1">
                  <a:solidFill>
                    <a:srgbClr val="000000"/>
                  </a:solidFill>
                  <a:latin typeface="Calibri (MS)"/>
                </a:rPr>
                <a:t>VARCHAR</a:t>
              </a:r>
              <a:endParaRPr lang="en-US" sz="2700" dirty="0">
                <a:solidFill>
                  <a:srgbClr val="000000"/>
                </a:solidFill>
                <a:latin typeface="Calibri (MS)"/>
              </a:endParaRPr>
            </a:p>
            <a:p>
              <a:pPr algn="ctr">
                <a:lnSpc>
                  <a:spcPts val="3785"/>
                </a:lnSpc>
              </a:pPr>
              <a:r>
                <a:rPr lang="en-US" sz="2703" dirty="0">
                  <a:solidFill>
                    <a:srgbClr val="000000"/>
                  </a:solidFill>
                  <a:latin typeface="Calibri (MS)"/>
                </a:rPr>
                <a:t>VARCHAR</a:t>
              </a:r>
            </a:p>
          </p:txBody>
        </p:sp>
        <p:sp>
          <p:nvSpPr>
            <p:cNvPr id="11" name="TextBox 11"/>
            <p:cNvSpPr txBox="1"/>
            <p:nvPr/>
          </p:nvSpPr>
          <p:spPr>
            <a:xfrm>
              <a:off x="10728865" y="147789"/>
              <a:ext cx="3574580" cy="9199101"/>
            </a:xfrm>
            <a:prstGeom prst="rect">
              <a:avLst/>
            </a:prstGeom>
          </p:spPr>
          <p:txBody>
            <a:bodyPr lIns="0" tIns="0" rIns="0" bIns="0" rtlCol="0" anchor="t">
              <a:spAutoFit/>
            </a:bodyPr>
            <a:lstStyle/>
            <a:p>
              <a:pPr algn="ctr">
                <a:lnSpc>
                  <a:spcPts val="5876"/>
                </a:lnSpc>
              </a:pPr>
              <a:r>
                <a:rPr lang="en-US" sz="4197" dirty="0">
                  <a:solidFill>
                    <a:srgbClr val="000000"/>
                  </a:solidFill>
                  <a:latin typeface="Calibri (MS) Bold"/>
                </a:rPr>
                <a:t>Field Length</a:t>
              </a:r>
            </a:p>
            <a:p>
              <a:pPr algn="ctr">
                <a:lnSpc>
                  <a:spcPts val="4854"/>
                </a:lnSpc>
              </a:pPr>
              <a:r>
                <a:rPr lang="en-US" sz="2699" dirty="0">
                  <a:solidFill>
                    <a:srgbClr val="000000"/>
                  </a:solidFill>
                  <a:latin typeface="Calibri (MS)"/>
                </a:rPr>
                <a:t>20 </a:t>
              </a:r>
              <a:endParaRPr lang="en-US" sz="2699" dirty="0" smtClean="0">
                <a:solidFill>
                  <a:srgbClr val="000000"/>
                </a:solidFill>
                <a:latin typeface="Calibri (MS)"/>
              </a:endParaRPr>
            </a:p>
            <a:p>
              <a:pPr algn="ctr">
                <a:lnSpc>
                  <a:spcPts val="4854"/>
                </a:lnSpc>
              </a:pPr>
              <a:r>
                <a:rPr lang="en-US" sz="2699" dirty="0" smtClean="0">
                  <a:solidFill>
                    <a:srgbClr val="000000"/>
                  </a:solidFill>
                  <a:latin typeface="Calibri (MS)"/>
                </a:rPr>
                <a:t>50</a:t>
              </a:r>
            </a:p>
            <a:p>
              <a:pPr algn="ctr">
                <a:lnSpc>
                  <a:spcPts val="4854"/>
                </a:lnSpc>
              </a:pPr>
              <a:r>
                <a:rPr lang="en-US" sz="2699" dirty="0" smtClean="0">
                  <a:solidFill>
                    <a:srgbClr val="000000"/>
                  </a:solidFill>
                  <a:latin typeface="Calibri (MS)"/>
                </a:rPr>
                <a:t> 50</a:t>
              </a:r>
            </a:p>
            <a:p>
              <a:pPr algn="ctr">
                <a:lnSpc>
                  <a:spcPts val="4854"/>
                </a:lnSpc>
              </a:pPr>
              <a:r>
                <a:rPr lang="en-US" sz="2699" dirty="0" smtClean="0">
                  <a:solidFill>
                    <a:srgbClr val="000000"/>
                  </a:solidFill>
                  <a:latin typeface="Calibri (MS)"/>
                </a:rPr>
                <a:t> 50</a:t>
              </a:r>
            </a:p>
            <a:p>
              <a:pPr algn="ctr">
                <a:lnSpc>
                  <a:spcPts val="4854"/>
                </a:lnSpc>
              </a:pPr>
              <a:r>
                <a:rPr lang="en-US" sz="2699" dirty="0" smtClean="0">
                  <a:solidFill>
                    <a:srgbClr val="000000"/>
                  </a:solidFill>
                  <a:latin typeface="Calibri (MS)"/>
                </a:rPr>
                <a:t> 50</a:t>
              </a:r>
            </a:p>
            <a:p>
              <a:pPr algn="ctr">
                <a:lnSpc>
                  <a:spcPts val="4854"/>
                </a:lnSpc>
              </a:pPr>
              <a:r>
                <a:rPr lang="en-US" sz="2699" dirty="0" smtClean="0">
                  <a:solidFill>
                    <a:srgbClr val="000000"/>
                  </a:solidFill>
                  <a:latin typeface="Calibri (MS)"/>
                </a:rPr>
                <a:t> 150</a:t>
              </a:r>
            </a:p>
            <a:p>
              <a:pPr algn="ctr">
                <a:lnSpc>
                  <a:spcPts val="4854"/>
                </a:lnSpc>
              </a:pPr>
              <a:r>
                <a:rPr lang="en-US" sz="2699" dirty="0" smtClean="0">
                  <a:solidFill>
                    <a:srgbClr val="000000"/>
                  </a:solidFill>
                  <a:latin typeface="Calibri (MS)"/>
                </a:rPr>
                <a:t> 50</a:t>
              </a:r>
            </a:p>
            <a:p>
              <a:pPr algn="ctr">
                <a:lnSpc>
                  <a:spcPts val="4854"/>
                </a:lnSpc>
              </a:pPr>
              <a:r>
                <a:rPr lang="en-US" sz="2699" dirty="0" smtClean="0">
                  <a:solidFill>
                    <a:srgbClr val="000000"/>
                  </a:solidFill>
                  <a:latin typeface="Calibri (MS)"/>
                </a:rPr>
                <a:t> 50</a:t>
              </a:r>
            </a:p>
            <a:p>
              <a:pPr algn="ctr">
                <a:lnSpc>
                  <a:spcPts val="4854"/>
                </a:lnSpc>
              </a:pPr>
              <a:r>
                <a:rPr lang="en-US" sz="2699" dirty="0" smtClean="0">
                  <a:solidFill>
                    <a:srgbClr val="000000"/>
                  </a:solidFill>
                  <a:latin typeface="Calibri (MS)"/>
                </a:rPr>
                <a:t> </a:t>
              </a:r>
              <a:r>
                <a:rPr lang="en-US" sz="2699" dirty="0">
                  <a:solidFill>
                    <a:srgbClr val="000000"/>
                  </a:solidFill>
                  <a:latin typeface="Calibri (MS)"/>
                </a:rPr>
                <a:t>11</a:t>
              </a:r>
            </a:p>
            <a:p>
              <a:pPr algn="ctr">
                <a:lnSpc>
                  <a:spcPts val="3785"/>
                </a:lnSpc>
              </a:pPr>
              <a:r>
                <a:rPr lang="en-US" sz="2703" dirty="0">
                  <a:solidFill>
                    <a:srgbClr val="000000"/>
                  </a:solidFill>
                  <a:latin typeface="Calibri (MS)"/>
                </a:rPr>
                <a:t>100</a:t>
              </a:r>
            </a:p>
          </p:txBody>
        </p:sp>
        <p:sp>
          <p:nvSpPr>
            <p:cNvPr id="12" name="TextBox 12"/>
            <p:cNvSpPr txBox="1"/>
            <p:nvPr/>
          </p:nvSpPr>
          <p:spPr>
            <a:xfrm>
              <a:off x="15948811" y="147789"/>
              <a:ext cx="3332427" cy="1008823"/>
            </a:xfrm>
            <a:prstGeom prst="rect">
              <a:avLst/>
            </a:prstGeom>
          </p:spPr>
          <p:txBody>
            <a:bodyPr wrap="square" lIns="0" tIns="0" rIns="0" bIns="0" rtlCol="0" anchor="t">
              <a:spAutoFit/>
            </a:bodyPr>
            <a:lstStyle/>
            <a:p>
              <a:pPr algn="l">
                <a:lnSpc>
                  <a:spcPts val="5876"/>
                </a:lnSpc>
              </a:pPr>
              <a:r>
                <a:rPr lang="en-US" sz="4197" dirty="0">
                  <a:solidFill>
                    <a:srgbClr val="000000"/>
                  </a:solidFill>
                  <a:latin typeface="Calibri (MS) Bold"/>
                </a:rPr>
                <a:t>Constraint</a:t>
              </a:r>
            </a:p>
          </p:txBody>
        </p:sp>
        <p:sp>
          <p:nvSpPr>
            <p:cNvPr id="13" name="TextBox 13"/>
            <p:cNvSpPr txBox="1"/>
            <p:nvPr/>
          </p:nvSpPr>
          <p:spPr>
            <a:xfrm>
              <a:off x="16524318" y="1066585"/>
              <a:ext cx="2920685" cy="906231"/>
            </a:xfrm>
            <a:prstGeom prst="rect">
              <a:avLst/>
            </a:prstGeom>
          </p:spPr>
          <p:txBody>
            <a:bodyPr wrap="square" lIns="0" tIns="0" rIns="0" bIns="0" rtlCol="0" anchor="t">
              <a:spAutoFit/>
            </a:bodyPr>
            <a:lstStyle/>
            <a:p>
              <a:pPr algn="l">
                <a:lnSpc>
                  <a:spcPts val="5321"/>
                </a:lnSpc>
              </a:pPr>
              <a:r>
                <a:rPr lang="en-US" sz="2700" dirty="0">
                  <a:solidFill>
                    <a:srgbClr val="000000"/>
                  </a:solidFill>
                  <a:latin typeface="Calibri (MS)"/>
                </a:rPr>
                <a:t>Primary Key</a:t>
              </a:r>
            </a:p>
          </p:txBody>
        </p:sp>
        <p:sp>
          <p:nvSpPr>
            <p:cNvPr id="14" name="TextBox 14"/>
            <p:cNvSpPr txBox="1"/>
            <p:nvPr/>
          </p:nvSpPr>
          <p:spPr>
            <a:xfrm>
              <a:off x="16701667" y="1882788"/>
              <a:ext cx="2173171" cy="7359415"/>
            </a:xfrm>
            <a:prstGeom prst="rect">
              <a:avLst/>
            </a:prstGeom>
          </p:spPr>
          <p:txBody>
            <a:bodyPr wrap="square" lIns="0" tIns="0" rIns="0" bIns="0" rtlCol="0" anchor="t">
              <a:spAutoFit/>
            </a:bodyPr>
            <a:lstStyle/>
            <a:p>
              <a:pPr algn="just">
                <a:lnSpc>
                  <a:spcPts val="5321"/>
                </a:lnSpc>
              </a:pPr>
              <a:r>
                <a:rPr lang="en-US" sz="2700" dirty="0">
                  <a:solidFill>
                    <a:srgbClr val="000000"/>
                  </a:solidFill>
                  <a:latin typeface="Calibri (MS)"/>
                </a:rPr>
                <a:t>Not Null</a:t>
              </a:r>
            </a:p>
            <a:p>
              <a:pPr algn="just">
                <a:lnSpc>
                  <a:spcPts val="4390"/>
                </a:lnSpc>
              </a:pPr>
              <a:r>
                <a:rPr lang="en-US" sz="2700" dirty="0">
                  <a:solidFill>
                    <a:srgbClr val="000000"/>
                  </a:solidFill>
                  <a:latin typeface="Calibri (MS)"/>
                </a:rPr>
                <a:t>Not Null</a:t>
              </a:r>
            </a:p>
            <a:p>
              <a:pPr algn="just">
                <a:lnSpc>
                  <a:spcPts val="5316"/>
                </a:lnSpc>
              </a:pPr>
              <a:r>
                <a:rPr lang="en-US" sz="2700" dirty="0">
                  <a:solidFill>
                    <a:srgbClr val="000000"/>
                  </a:solidFill>
                  <a:latin typeface="Calibri (MS)"/>
                </a:rPr>
                <a:t>Not Null</a:t>
              </a:r>
            </a:p>
            <a:p>
              <a:pPr algn="just">
                <a:lnSpc>
                  <a:spcPts val="4392"/>
                </a:lnSpc>
              </a:pPr>
              <a:r>
                <a:rPr lang="en-US" sz="2700" dirty="0">
                  <a:solidFill>
                    <a:srgbClr val="000000"/>
                  </a:solidFill>
                  <a:latin typeface="Calibri (MS)"/>
                </a:rPr>
                <a:t>Not Null</a:t>
              </a:r>
            </a:p>
            <a:p>
              <a:pPr algn="just">
                <a:lnSpc>
                  <a:spcPts val="5310"/>
                </a:lnSpc>
              </a:pPr>
              <a:r>
                <a:rPr lang="en-US" sz="2700" dirty="0">
                  <a:solidFill>
                    <a:srgbClr val="000000"/>
                  </a:solidFill>
                  <a:latin typeface="Calibri (MS)"/>
                </a:rPr>
                <a:t>Not Null</a:t>
              </a:r>
            </a:p>
            <a:p>
              <a:pPr algn="just">
                <a:lnSpc>
                  <a:spcPts val="4403"/>
                </a:lnSpc>
              </a:pPr>
              <a:r>
                <a:rPr lang="en-US" sz="2700" dirty="0">
                  <a:solidFill>
                    <a:srgbClr val="000000"/>
                  </a:solidFill>
                  <a:latin typeface="Calibri (MS)"/>
                </a:rPr>
                <a:t>Not Null</a:t>
              </a:r>
            </a:p>
            <a:p>
              <a:pPr algn="just">
                <a:lnSpc>
                  <a:spcPts val="5302"/>
                </a:lnSpc>
              </a:pPr>
              <a:r>
                <a:rPr lang="en-US" sz="2700" dirty="0">
                  <a:solidFill>
                    <a:srgbClr val="000000"/>
                  </a:solidFill>
                  <a:latin typeface="Calibri (MS)"/>
                </a:rPr>
                <a:t>Not Null</a:t>
              </a:r>
            </a:p>
            <a:p>
              <a:pPr algn="just">
                <a:lnSpc>
                  <a:spcPts val="4411"/>
                </a:lnSpc>
              </a:pPr>
              <a:r>
                <a:rPr lang="en-US" sz="2700" dirty="0">
                  <a:solidFill>
                    <a:srgbClr val="000000"/>
                  </a:solidFill>
                  <a:latin typeface="Calibri (MS)"/>
                </a:rPr>
                <a:t>Not Null</a:t>
              </a:r>
            </a:p>
            <a:p>
              <a:pPr algn="just">
                <a:lnSpc>
                  <a:spcPts val="3785"/>
                </a:lnSpc>
              </a:pPr>
              <a:r>
                <a:rPr lang="en-US" sz="2703" dirty="0">
                  <a:solidFill>
                    <a:srgbClr val="000000"/>
                  </a:solidFill>
                  <a:latin typeface="Calibri (MS)"/>
                </a:rPr>
                <a:t>Not Null</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BCAC1"/>
        </a:solidFill>
        <a:effectLst/>
      </p:bgPr>
    </p:bg>
    <p:spTree>
      <p:nvGrpSpPr>
        <p:cNvPr id="1" name=""/>
        <p:cNvGrpSpPr/>
        <p:nvPr/>
      </p:nvGrpSpPr>
      <p:grpSpPr>
        <a:xfrm>
          <a:off x="0" y="0"/>
          <a:ext cx="0" cy="0"/>
          <a:chOff x="0" y="0"/>
          <a:chExt cx="0" cy="0"/>
        </a:xfrm>
      </p:grpSpPr>
      <p:sp>
        <p:nvSpPr>
          <p:cNvPr id="2" name="TextBox 2"/>
          <p:cNvSpPr txBox="1"/>
          <p:nvPr/>
        </p:nvSpPr>
        <p:spPr>
          <a:xfrm>
            <a:off x="1029953" y="602039"/>
            <a:ext cx="16229347" cy="1838325"/>
          </a:xfrm>
          <a:prstGeom prst="rect">
            <a:avLst/>
          </a:prstGeom>
        </p:spPr>
        <p:txBody>
          <a:bodyPr lIns="0" tIns="0" rIns="0" bIns="0" rtlCol="0" anchor="t">
            <a:spAutoFit/>
          </a:bodyPr>
          <a:lstStyle/>
          <a:p>
            <a:pPr marL="0" lvl="0" indent="0" algn="ctr">
              <a:lnSpc>
                <a:spcPts val="14400"/>
              </a:lnSpc>
              <a:spcBef>
                <a:spcPct val="0"/>
              </a:spcBef>
            </a:pPr>
            <a:r>
              <a:rPr lang="en-US" sz="12000">
                <a:solidFill>
                  <a:srgbClr val="320B01"/>
                </a:solidFill>
                <a:latin typeface="Bellaboo"/>
              </a:rPr>
              <a:t>Table Name: books</a:t>
            </a:r>
          </a:p>
        </p:txBody>
      </p:sp>
      <p:sp>
        <p:nvSpPr>
          <p:cNvPr id="3" name="Freeform 3"/>
          <p:cNvSpPr/>
          <p:nvPr/>
        </p:nvSpPr>
        <p:spPr>
          <a:xfrm rot="-1320000">
            <a:off x="-137103" y="11272"/>
            <a:ext cx="2331606" cy="2034856"/>
          </a:xfrm>
          <a:custGeom>
            <a:avLst/>
            <a:gdLst/>
            <a:ahLst/>
            <a:cxnLst/>
            <a:rect l="l" t="t" r="r" b="b"/>
            <a:pathLst>
              <a:path w="2331606" h="2034856">
                <a:moveTo>
                  <a:pt x="0" y="0"/>
                </a:moveTo>
                <a:lnTo>
                  <a:pt x="2331606" y="0"/>
                </a:lnTo>
                <a:lnTo>
                  <a:pt x="2331606" y="2034856"/>
                </a:lnTo>
                <a:lnTo>
                  <a:pt x="0" y="203485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Freeform 4"/>
          <p:cNvSpPr/>
          <p:nvPr/>
        </p:nvSpPr>
        <p:spPr>
          <a:xfrm rot="1320000" flipH="1">
            <a:off x="16093497" y="11272"/>
            <a:ext cx="2331606" cy="2034856"/>
          </a:xfrm>
          <a:custGeom>
            <a:avLst/>
            <a:gdLst/>
            <a:ahLst/>
            <a:cxnLst/>
            <a:rect l="l" t="t" r="r" b="b"/>
            <a:pathLst>
              <a:path w="2331606" h="2034856">
                <a:moveTo>
                  <a:pt x="2331606" y="0"/>
                </a:moveTo>
                <a:lnTo>
                  <a:pt x="0" y="0"/>
                </a:lnTo>
                <a:lnTo>
                  <a:pt x="0" y="2034856"/>
                </a:lnTo>
                <a:lnTo>
                  <a:pt x="2331606" y="2034856"/>
                </a:lnTo>
                <a:lnTo>
                  <a:pt x="2331606"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5" name="Freeform 5"/>
          <p:cNvSpPr/>
          <p:nvPr/>
        </p:nvSpPr>
        <p:spPr>
          <a:xfrm rot="-1320000">
            <a:off x="2786995" y="-871524"/>
            <a:ext cx="2331606" cy="2034856"/>
          </a:xfrm>
          <a:custGeom>
            <a:avLst/>
            <a:gdLst/>
            <a:ahLst/>
            <a:cxnLst/>
            <a:rect l="l" t="t" r="r" b="b"/>
            <a:pathLst>
              <a:path w="2331606" h="2034856">
                <a:moveTo>
                  <a:pt x="0" y="0"/>
                </a:moveTo>
                <a:lnTo>
                  <a:pt x="2331606" y="0"/>
                </a:lnTo>
                <a:lnTo>
                  <a:pt x="2331606" y="2034856"/>
                </a:lnTo>
                <a:lnTo>
                  <a:pt x="0" y="203485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Freeform 6"/>
          <p:cNvSpPr/>
          <p:nvPr/>
        </p:nvSpPr>
        <p:spPr>
          <a:xfrm rot="1320000" flipH="1">
            <a:off x="13169399" y="-871524"/>
            <a:ext cx="2331606" cy="2034856"/>
          </a:xfrm>
          <a:custGeom>
            <a:avLst/>
            <a:gdLst/>
            <a:ahLst/>
            <a:cxnLst/>
            <a:rect l="l" t="t" r="r" b="b"/>
            <a:pathLst>
              <a:path w="2331606" h="2034856">
                <a:moveTo>
                  <a:pt x="2331606" y="0"/>
                </a:moveTo>
                <a:lnTo>
                  <a:pt x="0" y="0"/>
                </a:lnTo>
                <a:lnTo>
                  <a:pt x="0" y="2034856"/>
                </a:lnTo>
                <a:lnTo>
                  <a:pt x="2331606" y="2034856"/>
                </a:lnTo>
                <a:lnTo>
                  <a:pt x="2331606"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7" name="Group 7"/>
          <p:cNvGrpSpPr/>
          <p:nvPr/>
        </p:nvGrpSpPr>
        <p:grpSpPr>
          <a:xfrm>
            <a:off x="2877256" y="2440364"/>
            <a:ext cx="13306502" cy="7358503"/>
            <a:chOff x="0" y="0"/>
            <a:chExt cx="17742002" cy="9811337"/>
          </a:xfrm>
        </p:grpSpPr>
        <p:sp>
          <p:nvSpPr>
            <p:cNvPr id="8" name="Freeform 8"/>
            <p:cNvSpPr/>
            <p:nvPr/>
          </p:nvSpPr>
          <p:spPr>
            <a:xfrm>
              <a:off x="0" y="0"/>
              <a:ext cx="17742002" cy="9811337"/>
            </a:xfrm>
            <a:custGeom>
              <a:avLst/>
              <a:gdLst/>
              <a:ahLst/>
              <a:cxnLst/>
              <a:rect l="l" t="t" r="r" b="b"/>
              <a:pathLst>
                <a:path w="17742002" h="9811337">
                  <a:moveTo>
                    <a:pt x="0" y="0"/>
                  </a:moveTo>
                  <a:lnTo>
                    <a:pt x="17742002" y="0"/>
                  </a:lnTo>
                  <a:lnTo>
                    <a:pt x="17742002" y="9811337"/>
                  </a:lnTo>
                  <a:lnTo>
                    <a:pt x="0" y="9811337"/>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9" name="TextBox 9"/>
            <p:cNvSpPr txBox="1"/>
            <p:nvPr/>
          </p:nvSpPr>
          <p:spPr>
            <a:xfrm>
              <a:off x="652089" y="552601"/>
              <a:ext cx="3385862" cy="2118237"/>
            </a:xfrm>
            <a:prstGeom prst="rect">
              <a:avLst/>
            </a:prstGeom>
          </p:spPr>
          <p:txBody>
            <a:bodyPr lIns="0" tIns="0" rIns="0" bIns="0" rtlCol="0" anchor="t">
              <a:spAutoFit/>
            </a:bodyPr>
            <a:lstStyle/>
            <a:p>
              <a:pPr algn="ctr">
                <a:lnSpc>
                  <a:spcPts val="4719"/>
                </a:lnSpc>
              </a:pPr>
              <a:r>
                <a:rPr lang="en-US" sz="3745" spc="-14">
                  <a:solidFill>
                    <a:srgbClr val="000000"/>
                  </a:solidFill>
                  <a:latin typeface="IBM Plex Sans"/>
                </a:rPr>
                <a:t>Field Name</a:t>
              </a:r>
            </a:p>
            <a:p>
              <a:pPr algn="ctr">
                <a:lnSpc>
                  <a:spcPts val="4719"/>
                </a:lnSpc>
              </a:pPr>
              <a:endParaRPr lang="en-US" sz="3745" spc="-14">
                <a:solidFill>
                  <a:srgbClr val="000000"/>
                </a:solidFill>
                <a:latin typeface="IBM Plex Sans"/>
              </a:endParaRPr>
            </a:p>
            <a:p>
              <a:pPr algn="ctr">
                <a:lnSpc>
                  <a:spcPts val="3262"/>
                </a:lnSpc>
              </a:pPr>
              <a:r>
                <a:rPr lang="en-US" sz="2589">
                  <a:solidFill>
                    <a:srgbClr val="000000"/>
                  </a:solidFill>
                  <a:latin typeface="Calibri (MS)"/>
                </a:rPr>
                <a:t>book_id</a:t>
              </a:r>
            </a:p>
          </p:txBody>
        </p:sp>
        <p:sp>
          <p:nvSpPr>
            <p:cNvPr id="10" name="TextBox 10"/>
            <p:cNvSpPr txBox="1"/>
            <p:nvPr/>
          </p:nvSpPr>
          <p:spPr>
            <a:xfrm>
              <a:off x="5273384" y="443732"/>
              <a:ext cx="2831183" cy="2196176"/>
            </a:xfrm>
            <a:prstGeom prst="rect">
              <a:avLst/>
            </a:prstGeom>
          </p:spPr>
          <p:txBody>
            <a:bodyPr lIns="0" tIns="0" rIns="0" bIns="0" rtlCol="0" anchor="t">
              <a:spAutoFit/>
            </a:bodyPr>
            <a:lstStyle/>
            <a:p>
              <a:pPr algn="ctr">
                <a:lnSpc>
                  <a:spcPts val="5630"/>
                </a:lnSpc>
              </a:pPr>
              <a:r>
                <a:rPr lang="en-US" sz="4022">
                  <a:solidFill>
                    <a:srgbClr val="000000"/>
                  </a:solidFill>
                  <a:latin typeface="Calibri (MS) Bold"/>
                </a:rPr>
                <a:t>DataType</a:t>
              </a:r>
            </a:p>
            <a:p>
              <a:pPr algn="ctr">
                <a:lnSpc>
                  <a:spcPts val="3625"/>
                </a:lnSpc>
              </a:pPr>
              <a:endParaRPr lang="en-US" sz="4022">
                <a:solidFill>
                  <a:srgbClr val="000000"/>
                </a:solidFill>
                <a:latin typeface="Calibri (MS) Bold"/>
              </a:endParaRPr>
            </a:p>
            <a:p>
              <a:pPr algn="ctr">
                <a:lnSpc>
                  <a:spcPts val="3625"/>
                </a:lnSpc>
              </a:pPr>
              <a:r>
                <a:rPr lang="en-US" sz="2589">
                  <a:solidFill>
                    <a:srgbClr val="000000"/>
                  </a:solidFill>
                  <a:latin typeface="Calibri (MS)"/>
                </a:rPr>
                <a:t>INT</a:t>
              </a:r>
            </a:p>
          </p:txBody>
        </p:sp>
        <p:sp>
          <p:nvSpPr>
            <p:cNvPr id="11" name="TextBox 11"/>
            <p:cNvSpPr txBox="1"/>
            <p:nvPr/>
          </p:nvSpPr>
          <p:spPr>
            <a:xfrm>
              <a:off x="9341242" y="443732"/>
              <a:ext cx="3428484" cy="2196176"/>
            </a:xfrm>
            <a:prstGeom prst="rect">
              <a:avLst/>
            </a:prstGeom>
          </p:spPr>
          <p:txBody>
            <a:bodyPr lIns="0" tIns="0" rIns="0" bIns="0" rtlCol="0" anchor="t">
              <a:spAutoFit/>
            </a:bodyPr>
            <a:lstStyle/>
            <a:p>
              <a:pPr algn="ctr">
                <a:lnSpc>
                  <a:spcPts val="5630"/>
                </a:lnSpc>
              </a:pPr>
              <a:r>
                <a:rPr lang="en-US" sz="4022">
                  <a:solidFill>
                    <a:srgbClr val="000000"/>
                  </a:solidFill>
                  <a:latin typeface="Calibri (MS) Bold"/>
                </a:rPr>
                <a:t>FieldLength</a:t>
              </a:r>
            </a:p>
            <a:p>
              <a:pPr algn="ctr">
                <a:lnSpc>
                  <a:spcPts val="3625"/>
                </a:lnSpc>
              </a:pPr>
              <a:endParaRPr lang="en-US" sz="4022">
                <a:solidFill>
                  <a:srgbClr val="000000"/>
                </a:solidFill>
                <a:latin typeface="Calibri (MS) Bold"/>
              </a:endParaRPr>
            </a:p>
            <a:p>
              <a:pPr algn="ctr">
                <a:lnSpc>
                  <a:spcPts val="3625"/>
                </a:lnSpc>
              </a:pPr>
              <a:r>
                <a:rPr lang="en-US" sz="2589">
                  <a:solidFill>
                    <a:srgbClr val="000000"/>
                  </a:solidFill>
                  <a:latin typeface="Calibri (MS)"/>
                </a:rPr>
                <a:t>20</a:t>
              </a:r>
            </a:p>
          </p:txBody>
        </p:sp>
        <p:sp>
          <p:nvSpPr>
            <p:cNvPr id="12" name="TextBox 12"/>
            <p:cNvSpPr txBox="1"/>
            <p:nvPr/>
          </p:nvSpPr>
          <p:spPr>
            <a:xfrm>
              <a:off x="13999830" y="577082"/>
              <a:ext cx="3130131" cy="2082045"/>
            </a:xfrm>
            <a:prstGeom prst="rect">
              <a:avLst/>
            </a:prstGeom>
          </p:spPr>
          <p:txBody>
            <a:bodyPr lIns="0" tIns="0" rIns="0" bIns="0" rtlCol="0" anchor="t">
              <a:spAutoFit/>
            </a:bodyPr>
            <a:lstStyle/>
            <a:p>
              <a:pPr algn="ctr">
                <a:lnSpc>
                  <a:spcPts val="4446"/>
                </a:lnSpc>
              </a:pPr>
              <a:r>
                <a:rPr lang="en-US" sz="4316">
                  <a:solidFill>
                    <a:srgbClr val="000000"/>
                  </a:solidFill>
                  <a:latin typeface="Calibri (MS) Bold"/>
                </a:rPr>
                <a:t>Constrait</a:t>
              </a:r>
            </a:p>
            <a:p>
              <a:pPr algn="ctr">
                <a:lnSpc>
                  <a:spcPts val="4446"/>
                </a:lnSpc>
              </a:pPr>
              <a:endParaRPr lang="en-US" sz="4316">
                <a:solidFill>
                  <a:srgbClr val="000000"/>
                </a:solidFill>
                <a:latin typeface="Calibri (MS) Bold"/>
              </a:endParaRPr>
            </a:p>
            <a:p>
              <a:pPr algn="ctr">
                <a:lnSpc>
                  <a:spcPts val="2862"/>
                </a:lnSpc>
              </a:pPr>
              <a:r>
                <a:rPr lang="en-US" sz="2779">
                  <a:solidFill>
                    <a:srgbClr val="000000"/>
                  </a:solidFill>
                  <a:latin typeface="Calibri (MS)"/>
                </a:rPr>
                <a:t>Primary Key</a:t>
              </a:r>
            </a:p>
          </p:txBody>
        </p:sp>
        <p:sp>
          <p:nvSpPr>
            <p:cNvPr id="13" name="TextBox 13"/>
            <p:cNvSpPr txBox="1"/>
            <p:nvPr/>
          </p:nvSpPr>
          <p:spPr>
            <a:xfrm>
              <a:off x="1696338" y="4937435"/>
              <a:ext cx="1245207" cy="608996"/>
            </a:xfrm>
            <a:prstGeom prst="rect">
              <a:avLst/>
            </a:prstGeom>
          </p:spPr>
          <p:txBody>
            <a:bodyPr lIns="0" tIns="0" rIns="0" bIns="0" rtlCol="0" anchor="t">
              <a:spAutoFit/>
            </a:bodyPr>
            <a:lstStyle/>
            <a:p>
              <a:pPr algn="l">
                <a:lnSpc>
                  <a:spcPts val="3625"/>
                </a:lnSpc>
              </a:pPr>
              <a:r>
                <a:rPr lang="en-US" sz="2589">
                  <a:solidFill>
                    <a:srgbClr val="000000"/>
                  </a:solidFill>
                  <a:latin typeface="Calibri (MS)"/>
                </a:rPr>
                <a:t>Author</a:t>
              </a:r>
            </a:p>
          </p:txBody>
        </p:sp>
        <p:sp>
          <p:nvSpPr>
            <p:cNvPr id="14" name="TextBox 14"/>
            <p:cNvSpPr txBox="1"/>
            <p:nvPr/>
          </p:nvSpPr>
          <p:spPr>
            <a:xfrm>
              <a:off x="1541419" y="6528033"/>
              <a:ext cx="1836387" cy="615553"/>
            </a:xfrm>
            <a:prstGeom prst="rect">
              <a:avLst/>
            </a:prstGeom>
          </p:spPr>
          <p:txBody>
            <a:bodyPr wrap="square" lIns="0" tIns="0" rIns="0" bIns="0" rtlCol="0" anchor="t">
              <a:spAutoFit/>
            </a:bodyPr>
            <a:lstStyle/>
            <a:p>
              <a:pPr algn="l">
                <a:lnSpc>
                  <a:spcPts val="3625"/>
                </a:lnSpc>
              </a:pPr>
              <a:r>
                <a:rPr lang="en-US" sz="2589" dirty="0">
                  <a:solidFill>
                    <a:srgbClr val="000000"/>
                  </a:solidFill>
                  <a:latin typeface="Calibri (MS)"/>
                </a:rPr>
                <a:t>Quantity</a:t>
              </a:r>
            </a:p>
          </p:txBody>
        </p:sp>
        <p:sp>
          <p:nvSpPr>
            <p:cNvPr id="15" name="TextBox 15"/>
            <p:cNvSpPr txBox="1"/>
            <p:nvPr/>
          </p:nvSpPr>
          <p:spPr>
            <a:xfrm>
              <a:off x="1485880" y="8118630"/>
              <a:ext cx="2094577" cy="609764"/>
            </a:xfrm>
            <a:prstGeom prst="rect">
              <a:avLst/>
            </a:prstGeom>
          </p:spPr>
          <p:txBody>
            <a:bodyPr wrap="square" lIns="0" tIns="0" rIns="0" bIns="0" rtlCol="0" anchor="t">
              <a:spAutoFit/>
            </a:bodyPr>
            <a:lstStyle/>
            <a:p>
              <a:pPr algn="l">
                <a:lnSpc>
                  <a:spcPts val="3625"/>
                </a:lnSpc>
              </a:pPr>
              <a:r>
                <a:rPr lang="en-US" sz="2589" dirty="0">
                  <a:solidFill>
                    <a:srgbClr val="000000"/>
                  </a:solidFill>
                  <a:latin typeface="Calibri (MS)"/>
                </a:rPr>
                <a:t>publisher</a:t>
              </a:r>
            </a:p>
          </p:txBody>
        </p:sp>
        <p:sp>
          <p:nvSpPr>
            <p:cNvPr id="16" name="TextBox 16"/>
            <p:cNvSpPr txBox="1"/>
            <p:nvPr/>
          </p:nvSpPr>
          <p:spPr>
            <a:xfrm>
              <a:off x="1257885" y="3346837"/>
              <a:ext cx="2119920" cy="608996"/>
            </a:xfrm>
            <a:prstGeom prst="rect">
              <a:avLst/>
            </a:prstGeom>
          </p:spPr>
          <p:txBody>
            <a:bodyPr lIns="0" tIns="0" rIns="0" bIns="0" rtlCol="0" anchor="t">
              <a:spAutoFit/>
            </a:bodyPr>
            <a:lstStyle/>
            <a:p>
              <a:pPr algn="l">
                <a:lnSpc>
                  <a:spcPts val="3625"/>
                </a:lnSpc>
              </a:pPr>
              <a:r>
                <a:rPr lang="en-US" sz="2589">
                  <a:solidFill>
                    <a:srgbClr val="000000"/>
                  </a:solidFill>
                  <a:latin typeface="Calibri (MS)"/>
                </a:rPr>
                <a:t>book_name</a:t>
              </a:r>
            </a:p>
          </p:txBody>
        </p:sp>
        <p:sp>
          <p:nvSpPr>
            <p:cNvPr id="17" name="TextBox 17"/>
            <p:cNvSpPr txBox="1"/>
            <p:nvPr/>
          </p:nvSpPr>
          <p:spPr>
            <a:xfrm>
              <a:off x="6383146" y="6528289"/>
              <a:ext cx="854912" cy="615553"/>
            </a:xfrm>
            <a:prstGeom prst="rect">
              <a:avLst/>
            </a:prstGeom>
          </p:spPr>
          <p:txBody>
            <a:bodyPr wrap="square" lIns="0" tIns="0" rIns="0" bIns="0" rtlCol="0" anchor="t">
              <a:spAutoFit/>
            </a:bodyPr>
            <a:lstStyle/>
            <a:p>
              <a:pPr algn="l">
                <a:lnSpc>
                  <a:spcPts val="3625"/>
                </a:lnSpc>
              </a:pPr>
              <a:r>
                <a:rPr lang="en-US" sz="2589" dirty="0">
                  <a:solidFill>
                    <a:srgbClr val="000000"/>
                  </a:solidFill>
                  <a:latin typeface="Calibri (MS)"/>
                </a:rPr>
                <a:t>INT</a:t>
              </a:r>
            </a:p>
          </p:txBody>
        </p:sp>
        <p:sp>
          <p:nvSpPr>
            <p:cNvPr id="18" name="TextBox 18"/>
            <p:cNvSpPr txBox="1"/>
            <p:nvPr/>
          </p:nvSpPr>
          <p:spPr>
            <a:xfrm>
              <a:off x="5830695" y="3346837"/>
              <a:ext cx="1714790" cy="608996"/>
            </a:xfrm>
            <a:prstGeom prst="rect">
              <a:avLst/>
            </a:prstGeom>
          </p:spPr>
          <p:txBody>
            <a:bodyPr lIns="0" tIns="0" rIns="0" bIns="0" rtlCol="0" anchor="t">
              <a:spAutoFit/>
            </a:bodyPr>
            <a:lstStyle/>
            <a:p>
              <a:pPr algn="l">
                <a:lnSpc>
                  <a:spcPts val="3625"/>
                </a:lnSpc>
              </a:pPr>
              <a:r>
                <a:rPr lang="en-US" sz="2589">
                  <a:solidFill>
                    <a:srgbClr val="000000"/>
                  </a:solidFill>
                  <a:latin typeface="Calibri (MS)"/>
                </a:rPr>
                <a:t>VARCHAR</a:t>
              </a:r>
            </a:p>
          </p:txBody>
        </p:sp>
        <p:sp>
          <p:nvSpPr>
            <p:cNvPr id="19" name="TextBox 19"/>
            <p:cNvSpPr txBox="1"/>
            <p:nvPr/>
          </p:nvSpPr>
          <p:spPr>
            <a:xfrm>
              <a:off x="5830695" y="4937435"/>
              <a:ext cx="1714790" cy="608996"/>
            </a:xfrm>
            <a:prstGeom prst="rect">
              <a:avLst/>
            </a:prstGeom>
          </p:spPr>
          <p:txBody>
            <a:bodyPr lIns="0" tIns="0" rIns="0" bIns="0" rtlCol="0" anchor="t">
              <a:spAutoFit/>
            </a:bodyPr>
            <a:lstStyle/>
            <a:p>
              <a:pPr algn="l">
                <a:lnSpc>
                  <a:spcPts val="3625"/>
                </a:lnSpc>
              </a:pPr>
              <a:r>
                <a:rPr lang="en-US" sz="2589" dirty="0">
                  <a:solidFill>
                    <a:srgbClr val="000000"/>
                  </a:solidFill>
                  <a:latin typeface="Calibri (MS)"/>
                </a:rPr>
                <a:t>VARCHAR</a:t>
              </a:r>
            </a:p>
          </p:txBody>
        </p:sp>
        <p:sp>
          <p:nvSpPr>
            <p:cNvPr id="20" name="TextBox 20"/>
            <p:cNvSpPr txBox="1"/>
            <p:nvPr/>
          </p:nvSpPr>
          <p:spPr>
            <a:xfrm>
              <a:off x="5830695" y="8119398"/>
              <a:ext cx="1714790" cy="608996"/>
            </a:xfrm>
            <a:prstGeom prst="rect">
              <a:avLst/>
            </a:prstGeom>
          </p:spPr>
          <p:txBody>
            <a:bodyPr lIns="0" tIns="0" rIns="0" bIns="0" rtlCol="0" anchor="t">
              <a:spAutoFit/>
            </a:bodyPr>
            <a:lstStyle/>
            <a:p>
              <a:pPr algn="l">
                <a:lnSpc>
                  <a:spcPts val="3625"/>
                </a:lnSpc>
              </a:pPr>
              <a:r>
                <a:rPr lang="en-US" sz="2589" dirty="0">
                  <a:solidFill>
                    <a:srgbClr val="000000"/>
                  </a:solidFill>
                  <a:latin typeface="Calibri (MS)"/>
                </a:rPr>
                <a:t>VARCHAR</a:t>
              </a:r>
            </a:p>
          </p:txBody>
        </p:sp>
        <p:sp>
          <p:nvSpPr>
            <p:cNvPr id="21" name="TextBox 21"/>
            <p:cNvSpPr txBox="1"/>
            <p:nvPr/>
          </p:nvSpPr>
          <p:spPr>
            <a:xfrm>
              <a:off x="10834904" y="3346837"/>
              <a:ext cx="771953" cy="615553"/>
            </a:xfrm>
            <a:prstGeom prst="rect">
              <a:avLst/>
            </a:prstGeom>
          </p:spPr>
          <p:txBody>
            <a:bodyPr wrap="square" lIns="0" tIns="0" rIns="0" bIns="0" rtlCol="0" anchor="t">
              <a:spAutoFit/>
            </a:bodyPr>
            <a:lstStyle/>
            <a:p>
              <a:pPr algn="l">
                <a:lnSpc>
                  <a:spcPts val="3625"/>
                </a:lnSpc>
              </a:pPr>
              <a:r>
                <a:rPr lang="en-US" sz="2589" dirty="0">
                  <a:solidFill>
                    <a:srgbClr val="000000"/>
                  </a:solidFill>
                  <a:latin typeface="Calibri (MS)"/>
                </a:rPr>
                <a:t>50</a:t>
              </a:r>
            </a:p>
          </p:txBody>
        </p:sp>
        <p:sp>
          <p:nvSpPr>
            <p:cNvPr id="22" name="TextBox 22"/>
            <p:cNvSpPr txBox="1"/>
            <p:nvPr/>
          </p:nvSpPr>
          <p:spPr>
            <a:xfrm>
              <a:off x="10834905" y="4937436"/>
              <a:ext cx="771952" cy="615553"/>
            </a:xfrm>
            <a:prstGeom prst="rect">
              <a:avLst/>
            </a:prstGeom>
          </p:spPr>
          <p:txBody>
            <a:bodyPr wrap="square" lIns="0" tIns="0" rIns="0" bIns="0" rtlCol="0" anchor="t">
              <a:spAutoFit/>
            </a:bodyPr>
            <a:lstStyle/>
            <a:p>
              <a:pPr algn="l">
                <a:lnSpc>
                  <a:spcPts val="3625"/>
                </a:lnSpc>
              </a:pPr>
              <a:r>
                <a:rPr lang="en-US" sz="2589" dirty="0">
                  <a:solidFill>
                    <a:srgbClr val="000000"/>
                  </a:solidFill>
                  <a:latin typeface="Calibri (MS)"/>
                </a:rPr>
                <a:t>50</a:t>
              </a:r>
            </a:p>
          </p:txBody>
        </p:sp>
        <p:sp>
          <p:nvSpPr>
            <p:cNvPr id="23" name="TextBox 23"/>
            <p:cNvSpPr txBox="1"/>
            <p:nvPr/>
          </p:nvSpPr>
          <p:spPr>
            <a:xfrm>
              <a:off x="10834905" y="6528289"/>
              <a:ext cx="771952" cy="615553"/>
            </a:xfrm>
            <a:prstGeom prst="rect">
              <a:avLst/>
            </a:prstGeom>
          </p:spPr>
          <p:txBody>
            <a:bodyPr wrap="square" lIns="0" tIns="0" rIns="0" bIns="0" rtlCol="0" anchor="t">
              <a:spAutoFit/>
            </a:bodyPr>
            <a:lstStyle/>
            <a:p>
              <a:pPr algn="l">
                <a:lnSpc>
                  <a:spcPts val="3625"/>
                </a:lnSpc>
              </a:pPr>
              <a:r>
                <a:rPr lang="en-US" sz="2589" dirty="0">
                  <a:solidFill>
                    <a:srgbClr val="000000"/>
                  </a:solidFill>
                  <a:latin typeface="Calibri (MS)"/>
                </a:rPr>
                <a:t>20</a:t>
              </a:r>
            </a:p>
          </p:txBody>
        </p:sp>
        <p:sp>
          <p:nvSpPr>
            <p:cNvPr id="24" name="TextBox 24"/>
            <p:cNvSpPr txBox="1"/>
            <p:nvPr/>
          </p:nvSpPr>
          <p:spPr>
            <a:xfrm>
              <a:off x="10834905" y="8119398"/>
              <a:ext cx="771952" cy="615553"/>
            </a:xfrm>
            <a:prstGeom prst="rect">
              <a:avLst/>
            </a:prstGeom>
          </p:spPr>
          <p:txBody>
            <a:bodyPr wrap="square" lIns="0" tIns="0" rIns="0" bIns="0" rtlCol="0" anchor="t">
              <a:spAutoFit/>
            </a:bodyPr>
            <a:lstStyle/>
            <a:p>
              <a:pPr algn="l">
                <a:lnSpc>
                  <a:spcPts val="3625"/>
                </a:lnSpc>
              </a:pPr>
              <a:r>
                <a:rPr lang="en-US" sz="2589" dirty="0">
                  <a:solidFill>
                    <a:srgbClr val="000000"/>
                  </a:solidFill>
                  <a:latin typeface="Calibri (MS)"/>
                </a:rPr>
                <a:t>50</a:t>
              </a:r>
            </a:p>
          </p:txBody>
        </p:sp>
        <p:sp>
          <p:nvSpPr>
            <p:cNvPr id="25" name="TextBox 25"/>
            <p:cNvSpPr txBox="1"/>
            <p:nvPr/>
          </p:nvSpPr>
          <p:spPr>
            <a:xfrm>
              <a:off x="14688431" y="3346837"/>
              <a:ext cx="1693625" cy="615553"/>
            </a:xfrm>
            <a:prstGeom prst="rect">
              <a:avLst/>
            </a:prstGeom>
          </p:spPr>
          <p:txBody>
            <a:bodyPr wrap="square" lIns="0" tIns="0" rIns="0" bIns="0" rtlCol="0" anchor="t">
              <a:spAutoFit/>
            </a:bodyPr>
            <a:lstStyle/>
            <a:p>
              <a:pPr algn="l">
                <a:lnSpc>
                  <a:spcPts val="3625"/>
                </a:lnSpc>
              </a:pPr>
              <a:r>
                <a:rPr lang="en-US" sz="2589" dirty="0">
                  <a:solidFill>
                    <a:srgbClr val="000000"/>
                  </a:solidFill>
                  <a:latin typeface="Calibri (MS)"/>
                </a:rPr>
                <a:t>Not Null</a:t>
              </a:r>
            </a:p>
          </p:txBody>
        </p:sp>
        <p:sp>
          <p:nvSpPr>
            <p:cNvPr id="26" name="TextBox 26"/>
            <p:cNvSpPr txBox="1"/>
            <p:nvPr/>
          </p:nvSpPr>
          <p:spPr>
            <a:xfrm>
              <a:off x="14688431" y="4937436"/>
              <a:ext cx="1896825" cy="615553"/>
            </a:xfrm>
            <a:prstGeom prst="rect">
              <a:avLst/>
            </a:prstGeom>
          </p:spPr>
          <p:txBody>
            <a:bodyPr wrap="square" lIns="0" tIns="0" rIns="0" bIns="0" rtlCol="0" anchor="t">
              <a:spAutoFit/>
            </a:bodyPr>
            <a:lstStyle/>
            <a:p>
              <a:pPr algn="l">
                <a:lnSpc>
                  <a:spcPts val="3625"/>
                </a:lnSpc>
              </a:pPr>
              <a:r>
                <a:rPr lang="en-US" sz="2589" dirty="0">
                  <a:solidFill>
                    <a:srgbClr val="000000"/>
                  </a:solidFill>
                  <a:latin typeface="Calibri (MS)"/>
                </a:rPr>
                <a:t>Not Null</a:t>
              </a:r>
            </a:p>
          </p:txBody>
        </p:sp>
        <p:sp>
          <p:nvSpPr>
            <p:cNvPr id="27" name="TextBox 27"/>
            <p:cNvSpPr txBox="1"/>
            <p:nvPr/>
          </p:nvSpPr>
          <p:spPr>
            <a:xfrm>
              <a:off x="14688433" y="6528289"/>
              <a:ext cx="1896824" cy="615297"/>
            </a:xfrm>
            <a:prstGeom prst="rect">
              <a:avLst/>
            </a:prstGeom>
          </p:spPr>
          <p:txBody>
            <a:bodyPr wrap="square" lIns="0" tIns="0" rIns="0" bIns="0" rtlCol="0" anchor="t">
              <a:spAutoFit/>
            </a:bodyPr>
            <a:lstStyle/>
            <a:p>
              <a:pPr algn="l">
                <a:lnSpc>
                  <a:spcPts val="3625"/>
                </a:lnSpc>
              </a:pPr>
              <a:r>
                <a:rPr lang="en-US" sz="2589" dirty="0">
                  <a:solidFill>
                    <a:srgbClr val="000000"/>
                  </a:solidFill>
                  <a:latin typeface="Calibri (MS)"/>
                </a:rPr>
                <a:t>Not Null</a:t>
              </a:r>
            </a:p>
          </p:txBody>
        </p:sp>
        <p:sp>
          <p:nvSpPr>
            <p:cNvPr id="28" name="TextBox 28"/>
            <p:cNvSpPr txBox="1"/>
            <p:nvPr/>
          </p:nvSpPr>
          <p:spPr>
            <a:xfrm>
              <a:off x="14688433" y="8119398"/>
              <a:ext cx="1896824" cy="615553"/>
            </a:xfrm>
            <a:prstGeom prst="rect">
              <a:avLst/>
            </a:prstGeom>
          </p:spPr>
          <p:txBody>
            <a:bodyPr wrap="square" lIns="0" tIns="0" rIns="0" bIns="0" rtlCol="0" anchor="t">
              <a:spAutoFit/>
            </a:bodyPr>
            <a:lstStyle/>
            <a:p>
              <a:pPr algn="l">
                <a:lnSpc>
                  <a:spcPts val="3625"/>
                </a:lnSpc>
              </a:pPr>
              <a:r>
                <a:rPr lang="en-US" sz="2589" dirty="0">
                  <a:solidFill>
                    <a:srgbClr val="000000"/>
                  </a:solidFill>
                  <a:latin typeface="Calibri (MS)"/>
                </a:rPr>
                <a:t>Not Null</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BCAC1"/>
        </a:solidFill>
        <a:effectLst/>
      </p:bgPr>
    </p:bg>
    <p:spTree>
      <p:nvGrpSpPr>
        <p:cNvPr id="1" name=""/>
        <p:cNvGrpSpPr/>
        <p:nvPr/>
      </p:nvGrpSpPr>
      <p:grpSpPr>
        <a:xfrm>
          <a:off x="0" y="0"/>
          <a:ext cx="0" cy="0"/>
          <a:chOff x="0" y="0"/>
          <a:chExt cx="0" cy="0"/>
        </a:xfrm>
      </p:grpSpPr>
      <p:sp>
        <p:nvSpPr>
          <p:cNvPr id="2" name="TextBox 2"/>
          <p:cNvSpPr txBox="1"/>
          <p:nvPr/>
        </p:nvSpPr>
        <p:spPr>
          <a:xfrm>
            <a:off x="1029953" y="602039"/>
            <a:ext cx="16229347" cy="1838217"/>
          </a:xfrm>
          <a:prstGeom prst="rect">
            <a:avLst/>
          </a:prstGeom>
        </p:spPr>
        <p:txBody>
          <a:bodyPr lIns="0" tIns="0" rIns="0" bIns="0" rtlCol="0" anchor="t">
            <a:spAutoFit/>
          </a:bodyPr>
          <a:lstStyle/>
          <a:p>
            <a:pPr marL="0" lvl="0" indent="0" algn="ctr">
              <a:lnSpc>
                <a:spcPts val="14400"/>
              </a:lnSpc>
              <a:spcBef>
                <a:spcPct val="0"/>
              </a:spcBef>
            </a:pPr>
            <a:r>
              <a:rPr lang="en-US" sz="12000">
                <a:solidFill>
                  <a:srgbClr val="320B01"/>
                </a:solidFill>
                <a:latin typeface="Bellaboo"/>
              </a:rPr>
              <a:t>Table Name: librarian</a:t>
            </a:r>
          </a:p>
        </p:txBody>
      </p:sp>
      <p:sp>
        <p:nvSpPr>
          <p:cNvPr id="3" name="Freeform 3"/>
          <p:cNvSpPr/>
          <p:nvPr/>
        </p:nvSpPr>
        <p:spPr>
          <a:xfrm rot="-1320000">
            <a:off x="-137103" y="11272"/>
            <a:ext cx="2331606" cy="2034856"/>
          </a:xfrm>
          <a:custGeom>
            <a:avLst/>
            <a:gdLst/>
            <a:ahLst/>
            <a:cxnLst/>
            <a:rect l="l" t="t" r="r" b="b"/>
            <a:pathLst>
              <a:path w="2331606" h="2034856">
                <a:moveTo>
                  <a:pt x="0" y="0"/>
                </a:moveTo>
                <a:lnTo>
                  <a:pt x="2331606" y="0"/>
                </a:lnTo>
                <a:lnTo>
                  <a:pt x="2331606" y="2034856"/>
                </a:lnTo>
                <a:lnTo>
                  <a:pt x="0" y="203485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Freeform 4"/>
          <p:cNvSpPr/>
          <p:nvPr/>
        </p:nvSpPr>
        <p:spPr>
          <a:xfrm rot="1320000" flipH="1">
            <a:off x="16093497" y="11272"/>
            <a:ext cx="2331606" cy="2034856"/>
          </a:xfrm>
          <a:custGeom>
            <a:avLst/>
            <a:gdLst/>
            <a:ahLst/>
            <a:cxnLst/>
            <a:rect l="l" t="t" r="r" b="b"/>
            <a:pathLst>
              <a:path w="2331606" h="2034856">
                <a:moveTo>
                  <a:pt x="2331606" y="0"/>
                </a:moveTo>
                <a:lnTo>
                  <a:pt x="0" y="0"/>
                </a:lnTo>
                <a:lnTo>
                  <a:pt x="0" y="2034856"/>
                </a:lnTo>
                <a:lnTo>
                  <a:pt x="2331606" y="2034856"/>
                </a:lnTo>
                <a:lnTo>
                  <a:pt x="2331606"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5" name="Freeform 5"/>
          <p:cNvSpPr/>
          <p:nvPr/>
        </p:nvSpPr>
        <p:spPr>
          <a:xfrm rot="-1320000">
            <a:off x="2786995" y="-871524"/>
            <a:ext cx="2331606" cy="2034856"/>
          </a:xfrm>
          <a:custGeom>
            <a:avLst/>
            <a:gdLst/>
            <a:ahLst/>
            <a:cxnLst/>
            <a:rect l="l" t="t" r="r" b="b"/>
            <a:pathLst>
              <a:path w="2331606" h="2034856">
                <a:moveTo>
                  <a:pt x="0" y="0"/>
                </a:moveTo>
                <a:lnTo>
                  <a:pt x="2331606" y="0"/>
                </a:lnTo>
                <a:lnTo>
                  <a:pt x="2331606" y="2034856"/>
                </a:lnTo>
                <a:lnTo>
                  <a:pt x="0" y="203485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Freeform 6"/>
          <p:cNvSpPr/>
          <p:nvPr/>
        </p:nvSpPr>
        <p:spPr>
          <a:xfrm rot="1320000" flipH="1">
            <a:off x="13169399" y="-871524"/>
            <a:ext cx="2331606" cy="2034856"/>
          </a:xfrm>
          <a:custGeom>
            <a:avLst/>
            <a:gdLst/>
            <a:ahLst/>
            <a:cxnLst/>
            <a:rect l="l" t="t" r="r" b="b"/>
            <a:pathLst>
              <a:path w="2331606" h="2034856">
                <a:moveTo>
                  <a:pt x="2331606" y="0"/>
                </a:moveTo>
                <a:lnTo>
                  <a:pt x="0" y="0"/>
                </a:lnTo>
                <a:lnTo>
                  <a:pt x="0" y="2034856"/>
                </a:lnTo>
                <a:lnTo>
                  <a:pt x="2331606" y="2034856"/>
                </a:lnTo>
                <a:lnTo>
                  <a:pt x="2331606"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15" name="Group 7"/>
          <p:cNvGrpSpPr/>
          <p:nvPr/>
        </p:nvGrpSpPr>
        <p:grpSpPr>
          <a:xfrm>
            <a:off x="1845871" y="2646550"/>
            <a:ext cx="15061997" cy="7151122"/>
            <a:chOff x="0" y="0"/>
            <a:chExt cx="20082662" cy="9534830"/>
          </a:xfrm>
        </p:grpSpPr>
        <p:sp>
          <p:nvSpPr>
            <p:cNvPr id="16" name="Freeform 8"/>
            <p:cNvSpPr/>
            <p:nvPr/>
          </p:nvSpPr>
          <p:spPr>
            <a:xfrm>
              <a:off x="0" y="0"/>
              <a:ext cx="20082662" cy="9534830"/>
            </a:xfrm>
            <a:custGeom>
              <a:avLst/>
              <a:gdLst/>
              <a:ahLst/>
              <a:cxnLst/>
              <a:rect l="l" t="t" r="r" b="b"/>
              <a:pathLst>
                <a:path w="20082662" h="9534830">
                  <a:moveTo>
                    <a:pt x="0" y="0"/>
                  </a:moveTo>
                  <a:lnTo>
                    <a:pt x="20082662" y="0"/>
                  </a:lnTo>
                  <a:lnTo>
                    <a:pt x="20082662" y="9534830"/>
                  </a:lnTo>
                  <a:lnTo>
                    <a:pt x="0" y="953483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7" name="TextBox 9"/>
            <p:cNvSpPr txBox="1"/>
            <p:nvPr/>
          </p:nvSpPr>
          <p:spPr>
            <a:xfrm>
              <a:off x="879500" y="218027"/>
              <a:ext cx="3530632" cy="9130706"/>
            </a:xfrm>
            <a:prstGeom prst="rect">
              <a:avLst/>
            </a:prstGeom>
          </p:spPr>
          <p:txBody>
            <a:bodyPr lIns="0" tIns="0" rIns="0" bIns="0" rtlCol="0" anchor="t">
              <a:spAutoFit/>
            </a:bodyPr>
            <a:lstStyle/>
            <a:p>
              <a:pPr algn="ctr">
                <a:lnSpc>
                  <a:spcPts val="5468"/>
                </a:lnSpc>
              </a:pPr>
              <a:r>
                <a:rPr lang="en-US" sz="3906" spc="-15" dirty="0">
                  <a:solidFill>
                    <a:srgbClr val="000000"/>
                  </a:solidFill>
                  <a:latin typeface="IBM Plex Sans"/>
                </a:rPr>
                <a:t>Field Name</a:t>
              </a:r>
            </a:p>
            <a:p>
              <a:pPr algn="ctr">
                <a:lnSpc>
                  <a:spcPts val="4854"/>
                </a:lnSpc>
              </a:pPr>
              <a:r>
                <a:rPr lang="en-US" sz="2700" dirty="0" err="1" smtClean="0">
                  <a:solidFill>
                    <a:srgbClr val="000000"/>
                  </a:solidFill>
                  <a:latin typeface="Calibri (MS)"/>
                </a:rPr>
                <a:t>u_id</a:t>
              </a:r>
              <a:endParaRPr lang="en-US" sz="2700" dirty="0" smtClean="0">
                <a:solidFill>
                  <a:srgbClr val="000000"/>
                </a:solidFill>
                <a:latin typeface="Calibri (MS)"/>
              </a:endParaRPr>
            </a:p>
            <a:p>
              <a:pPr algn="ctr">
                <a:lnSpc>
                  <a:spcPts val="4854"/>
                </a:lnSpc>
              </a:pPr>
              <a:r>
                <a:rPr lang="en-US" sz="2700" dirty="0" smtClean="0">
                  <a:solidFill>
                    <a:srgbClr val="000000"/>
                  </a:solidFill>
                  <a:latin typeface="Calibri (MS)"/>
                </a:rPr>
                <a:t> </a:t>
              </a:r>
              <a:r>
                <a:rPr lang="en-US" sz="2700" dirty="0" err="1">
                  <a:solidFill>
                    <a:srgbClr val="000000"/>
                  </a:solidFill>
                  <a:latin typeface="Calibri (MS)"/>
                </a:rPr>
                <a:t>u_fname</a:t>
              </a:r>
              <a:r>
                <a:rPr lang="en-US" sz="2700" dirty="0">
                  <a:solidFill>
                    <a:srgbClr val="000000"/>
                  </a:solidFill>
                  <a:latin typeface="Calibri (MS)"/>
                </a:rPr>
                <a:t> </a:t>
              </a:r>
              <a:endParaRPr lang="en-US" sz="2700" dirty="0" smtClean="0">
                <a:solidFill>
                  <a:srgbClr val="000000"/>
                </a:solidFill>
                <a:latin typeface="Calibri (MS)"/>
              </a:endParaRPr>
            </a:p>
            <a:p>
              <a:pPr algn="ctr">
                <a:lnSpc>
                  <a:spcPts val="4854"/>
                </a:lnSpc>
              </a:pPr>
              <a:r>
                <a:rPr lang="en-US" sz="2700" dirty="0" err="1" smtClean="0">
                  <a:solidFill>
                    <a:srgbClr val="000000"/>
                  </a:solidFill>
                  <a:latin typeface="Calibri (MS)"/>
                </a:rPr>
                <a:t>u_lname</a:t>
              </a:r>
              <a:endParaRPr lang="en-US" sz="2700" dirty="0" smtClean="0">
                <a:solidFill>
                  <a:srgbClr val="000000"/>
                </a:solidFill>
                <a:latin typeface="Calibri (MS)"/>
              </a:endParaRPr>
            </a:p>
            <a:p>
              <a:pPr algn="ctr">
                <a:lnSpc>
                  <a:spcPts val="4854"/>
                </a:lnSpc>
              </a:pPr>
              <a:r>
                <a:rPr lang="en-US" sz="2700" dirty="0" smtClean="0">
                  <a:solidFill>
                    <a:srgbClr val="000000"/>
                  </a:solidFill>
                  <a:latin typeface="Calibri (MS)"/>
                </a:rPr>
                <a:t> </a:t>
              </a:r>
              <a:r>
                <a:rPr lang="en-US" sz="2700" dirty="0" err="1">
                  <a:solidFill>
                    <a:srgbClr val="000000"/>
                  </a:solidFill>
                  <a:latin typeface="Calibri (MS)"/>
                </a:rPr>
                <a:t>u_email</a:t>
              </a:r>
              <a:r>
                <a:rPr lang="en-US" sz="2700" dirty="0">
                  <a:solidFill>
                    <a:srgbClr val="000000"/>
                  </a:solidFill>
                  <a:latin typeface="Calibri (MS)"/>
                </a:rPr>
                <a:t> </a:t>
              </a:r>
              <a:r>
                <a:rPr lang="en-US" sz="2700" dirty="0" err="1">
                  <a:solidFill>
                    <a:srgbClr val="000000"/>
                  </a:solidFill>
                  <a:latin typeface="Calibri (MS)"/>
                </a:rPr>
                <a:t>u_username</a:t>
              </a:r>
              <a:r>
                <a:rPr lang="en-US" sz="2700" dirty="0">
                  <a:solidFill>
                    <a:srgbClr val="000000"/>
                  </a:solidFill>
                  <a:latin typeface="Calibri (MS)"/>
                </a:rPr>
                <a:t> </a:t>
              </a:r>
              <a:r>
                <a:rPr lang="en-US" sz="2700" dirty="0" err="1">
                  <a:solidFill>
                    <a:srgbClr val="000000"/>
                  </a:solidFill>
                  <a:latin typeface="Calibri (MS)"/>
                </a:rPr>
                <a:t>u_password</a:t>
              </a:r>
              <a:r>
                <a:rPr lang="en-US" sz="2700" dirty="0">
                  <a:solidFill>
                    <a:srgbClr val="000000"/>
                  </a:solidFill>
                  <a:latin typeface="Calibri (MS)"/>
                </a:rPr>
                <a:t> </a:t>
              </a:r>
              <a:r>
                <a:rPr lang="en-US" sz="2700" dirty="0" err="1" smtClean="0">
                  <a:solidFill>
                    <a:srgbClr val="000000"/>
                  </a:solidFill>
                  <a:latin typeface="Calibri (MS)"/>
                </a:rPr>
                <a:t>u_status</a:t>
              </a:r>
              <a:endParaRPr lang="en-US" sz="2700" dirty="0" smtClean="0">
                <a:solidFill>
                  <a:srgbClr val="000000"/>
                </a:solidFill>
                <a:latin typeface="Calibri (MS)"/>
              </a:endParaRPr>
            </a:p>
            <a:p>
              <a:pPr algn="ctr">
                <a:lnSpc>
                  <a:spcPts val="4854"/>
                </a:lnSpc>
              </a:pPr>
              <a:r>
                <a:rPr lang="en-US" sz="2700" dirty="0" smtClean="0">
                  <a:solidFill>
                    <a:srgbClr val="000000"/>
                  </a:solidFill>
                  <a:latin typeface="Calibri (MS)"/>
                </a:rPr>
                <a:t> </a:t>
              </a:r>
              <a:r>
                <a:rPr lang="en-US" sz="2700" dirty="0" err="1" smtClean="0">
                  <a:solidFill>
                    <a:srgbClr val="000000"/>
                  </a:solidFill>
                  <a:latin typeface="Calibri (MS)"/>
                </a:rPr>
                <a:t>u_type</a:t>
              </a:r>
              <a:endParaRPr lang="en-US" sz="2700" dirty="0" smtClean="0">
                <a:solidFill>
                  <a:srgbClr val="000000"/>
                </a:solidFill>
                <a:latin typeface="Calibri (MS)"/>
              </a:endParaRPr>
            </a:p>
            <a:p>
              <a:pPr algn="ctr">
                <a:lnSpc>
                  <a:spcPts val="4854"/>
                </a:lnSpc>
              </a:pPr>
              <a:r>
                <a:rPr lang="en-US" sz="2700" dirty="0" smtClean="0">
                  <a:solidFill>
                    <a:srgbClr val="000000"/>
                  </a:solidFill>
                  <a:latin typeface="Calibri (MS)"/>
                </a:rPr>
                <a:t> </a:t>
              </a:r>
              <a:r>
                <a:rPr lang="en-US" sz="2700" dirty="0">
                  <a:solidFill>
                    <a:srgbClr val="000000"/>
                  </a:solidFill>
                  <a:latin typeface="Calibri (MS)"/>
                </a:rPr>
                <a:t>Number</a:t>
              </a:r>
            </a:p>
            <a:p>
              <a:pPr algn="ctr">
                <a:lnSpc>
                  <a:spcPts val="3785"/>
                </a:lnSpc>
              </a:pPr>
              <a:r>
                <a:rPr lang="en-US" sz="2703" dirty="0" err="1">
                  <a:solidFill>
                    <a:srgbClr val="000000"/>
                  </a:solidFill>
                  <a:latin typeface="Calibri (MS)"/>
                </a:rPr>
                <a:t>u_image</a:t>
              </a:r>
              <a:endParaRPr lang="en-US" sz="2703" dirty="0">
                <a:solidFill>
                  <a:srgbClr val="000000"/>
                </a:solidFill>
                <a:latin typeface="Calibri (MS)"/>
              </a:endParaRPr>
            </a:p>
          </p:txBody>
        </p:sp>
        <p:sp>
          <p:nvSpPr>
            <p:cNvPr id="18" name="TextBox 10"/>
            <p:cNvSpPr txBox="1"/>
            <p:nvPr/>
          </p:nvSpPr>
          <p:spPr>
            <a:xfrm>
              <a:off x="6091580" y="147790"/>
              <a:ext cx="2951207" cy="9113425"/>
            </a:xfrm>
            <a:prstGeom prst="rect">
              <a:avLst/>
            </a:prstGeom>
          </p:spPr>
          <p:txBody>
            <a:bodyPr lIns="0" tIns="0" rIns="0" bIns="0" rtlCol="0" anchor="t">
              <a:spAutoFit/>
            </a:bodyPr>
            <a:lstStyle/>
            <a:p>
              <a:pPr algn="ctr">
                <a:lnSpc>
                  <a:spcPts val="5876"/>
                </a:lnSpc>
              </a:pPr>
              <a:r>
                <a:rPr lang="en-US" sz="4197" dirty="0">
                  <a:solidFill>
                    <a:srgbClr val="000000"/>
                  </a:solidFill>
                  <a:latin typeface="Calibri (MS) Bold"/>
                </a:rPr>
                <a:t>Data Type</a:t>
              </a:r>
            </a:p>
            <a:p>
              <a:pPr algn="ctr">
                <a:lnSpc>
                  <a:spcPts val="4854"/>
                </a:lnSpc>
              </a:pPr>
              <a:r>
                <a:rPr lang="en-US" sz="2700" dirty="0" smtClean="0">
                  <a:solidFill>
                    <a:srgbClr val="000000"/>
                  </a:solidFill>
                  <a:latin typeface="Calibri (MS)"/>
                </a:rPr>
                <a:t>INT</a:t>
              </a:r>
            </a:p>
            <a:p>
              <a:pPr algn="ctr">
                <a:lnSpc>
                  <a:spcPts val="4854"/>
                </a:lnSpc>
              </a:pPr>
              <a:r>
                <a:rPr lang="en-US" sz="2700" dirty="0" smtClean="0">
                  <a:solidFill>
                    <a:srgbClr val="000000"/>
                  </a:solidFill>
                  <a:latin typeface="Calibri (MS)"/>
                </a:rPr>
                <a:t> </a:t>
              </a:r>
              <a:r>
                <a:rPr lang="en-US" sz="2700" dirty="0">
                  <a:solidFill>
                    <a:srgbClr val="000000"/>
                  </a:solidFill>
                  <a:latin typeface="Calibri (MS)"/>
                </a:rPr>
                <a:t>VARCHAR </a:t>
              </a:r>
              <a:r>
                <a:rPr lang="en-US" sz="2700" dirty="0" err="1">
                  <a:solidFill>
                    <a:srgbClr val="000000"/>
                  </a:solidFill>
                  <a:latin typeface="Calibri (MS)"/>
                </a:rPr>
                <a:t>VARCHAR</a:t>
              </a:r>
              <a:r>
                <a:rPr lang="en-US" sz="2700" dirty="0">
                  <a:solidFill>
                    <a:srgbClr val="000000"/>
                  </a:solidFill>
                  <a:latin typeface="Calibri (MS)"/>
                </a:rPr>
                <a:t> </a:t>
              </a:r>
              <a:r>
                <a:rPr lang="en-US" sz="2700" dirty="0" err="1">
                  <a:solidFill>
                    <a:srgbClr val="000000"/>
                  </a:solidFill>
                  <a:latin typeface="Calibri (MS)"/>
                </a:rPr>
                <a:t>VARCHAR</a:t>
              </a:r>
              <a:r>
                <a:rPr lang="en-US" sz="2700" dirty="0">
                  <a:solidFill>
                    <a:srgbClr val="000000"/>
                  </a:solidFill>
                  <a:latin typeface="Calibri (MS)"/>
                </a:rPr>
                <a:t> </a:t>
              </a:r>
              <a:r>
                <a:rPr lang="en-US" sz="2700" dirty="0" err="1">
                  <a:solidFill>
                    <a:srgbClr val="000000"/>
                  </a:solidFill>
                  <a:latin typeface="Calibri (MS)"/>
                </a:rPr>
                <a:t>VARCHAR</a:t>
              </a:r>
              <a:r>
                <a:rPr lang="en-US" sz="2700" dirty="0">
                  <a:solidFill>
                    <a:srgbClr val="000000"/>
                  </a:solidFill>
                  <a:latin typeface="Calibri (MS)"/>
                </a:rPr>
                <a:t> </a:t>
              </a:r>
              <a:r>
                <a:rPr lang="en-US" sz="2700" dirty="0" err="1">
                  <a:solidFill>
                    <a:srgbClr val="000000"/>
                  </a:solidFill>
                  <a:latin typeface="Calibri (MS)"/>
                </a:rPr>
                <a:t>VARCHAR</a:t>
              </a:r>
              <a:r>
                <a:rPr lang="en-US" sz="2700" dirty="0">
                  <a:solidFill>
                    <a:srgbClr val="000000"/>
                  </a:solidFill>
                  <a:latin typeface="Calibri (MS)"/>
                </a:rPr>
                <a:t> </a:t>
              </a:r>
              <a:r>
                <a:rPr lang="en-US" sz="2700" dirty="0" err="1">
                  <a:solidFill>
                    <a:srgbClr val="000000"/>
                  </a:solidFill>
                  <a:latin typeface="Calibri (MS)"/>
                </a:rPr>
                <a:t>VARCHAR</a:t>
              </a:r>
              <a:r>
                <a:rPr lang="en-US" sz="2700" dirty="0">
                  <a:solidFill>
                    <a:srgbClr val="000000"/>
                  </a:solidFill>
                  <a:latin typeface="Calibri (MS)"/>
                </a:rPr>
                <a:t> </a:t>
              </a:r>
              <a:r>
                <a:rPr lang="en-US" sz="2700" dirty="0" err="1">
                  <a:solidFill>
                    <a:srgbClr val="000000"/>
                  </a:solidFill>
                  <a:latin typeface="Calibri (MS)"/>
                </a:rPr>
                <a:t>VARCHAR</a:t>
              </a:r>
              <a:r>
                <a:rPr lang="en-US" sz="2700" dirty="0">
                  <a:solidFill>
                    <a:srgbClr val="000000"/>
                  </a:solidFill>
                  <a:latin typeface="Calibri (MS)"/>
                </a:rPr>
                <a:t> </a:t>
              </a:r>
              <a:r>
                <a:rPr lang="en-US" sz="2700" dirty="0" err="1">
                  <a:solidFill>
                    <a:srgbClr val="000000"/>
                  </a:solidFill>
                  <a:latin typeface="Calibri (MS)"/>
                </a:rPr>
                <a:t>VARCHAR</a:t>
              </a:r>
              <a:endParaRPr lang="en-US" sz="2700" dirty="0">
                <a:solidFill>
                  <a:srgbClr val="000000"/>
                </a:solidFill>
                <a:latin typeface="Calibri (MS)"/>
              </a:endParaRPr>
            </a:p>
            <a:p>
              <a:pPr algn="ctr">
                <a:lnSpc>
                  <a:spcPts val="3785"/>
                </a:lnSpc>
              </a:pPr>
              <a:r>
                <a:rPr lang="en-US" sz="2703" dirty="0">
                  <a:solidFill>
                    <a:srgbClr val="000000"/>
                  </a:solidFill>
                  <a:latin typeface="Calibri (MS)"/>
                </a:rPr>
                <a:t>VARCHAR</a:t>
              </a:r>
            </a:p>
          </p:txBody>
        </p:sp>
        <p:sp>
          <p:nvSpPr>
            <p:cNvPr id="19" name="TextBox 11"/>
            <p:cNvSpPr txBox="1"/>
            <p:nvPr/>
          </p:nvSpPr>
          <p:spPr>
            <a:xfrm>
              <a:off x="10728865" y="147789"/>
              <a:ext cx="3574580" cy="9199101"/>
            </a:xfrm>
            <a:prstGeom prst="rect">
              <a:avLst/>
            </a:prstGeom>
          </p:spPr>
          <p:txBody>
            <a:bodyPr lIns="0" tIns="0" rIns="0" bIns="0" rtlCol="0" anchor="t">
              <a:spAutoFit/>
            </a:bodyPr>
            <a:lstStyle/>
            <a:p>
              <a:pPr algn="ctr">
                <a:lnSpc>
                  <a:spcPts val="5876"/>
                </a:lnSpc>
              </a:pPr>
              <a:r>
                <a:rPr lang="en-US" sz="4197" dirty="0">
                  <a:solidFill>
                    <a:srgbClr val="000000"/>
                  </a:solidFill>
                  <a:latin typeface="Calibri (MS) Bold"/>
                </a:rPr>
                <a:t>Field Length</a:t>
              </a:r>
            </a:p>
            <a:p>
              <a:pPr algn="ctr">
                <a:lnSpc>
                  <a:spcPts val="4854"/>
                </a:lnSpc>
              </a:pPr>
              <a:r>
                <a:rPr lang="en-US" sz="2699" dirty="0">
                  <a:solidFill>
                    <a:srgbClr val="000000"/>
                  </a:solidFill>
                  <a:latin typeface="Calibri (MS)"/>
                </a:rPr>
                <a:t>20 </a:t>
              </a:r>
              <a:endParaRPr lang="en-US" sz="2699" dirty="0" smtClean="0">
                <a:solidFill>
                  <a:srgbClr val="000000"/>
                </a:solidFill>
                <a:latin typeface="Calibri (MS)"/>
              </a:endParaRPr>
            </a:p>
            <a:p>
              <a:pPr algn="ctr">
                <a:lnSpc>
                  <a:spcPts val="4854"/>
                </a:lnSpc>
              </a:pPr>
              <a:r>
                <a:rPr lang="en-US" sz="2699" dirty="0" smtClean="0">
                  <a:solidFill>
                    <a:srgbClr val="000000"/>
                  </a:solidFill>
                  <a:latin typeface="Calibri (MS)"/>
                </a:rPr>
                <a:t>50</a:t>
              </a:r>
            </a:p>
            <a:p>
              <a:pPr algn="ctr">
                <a:lnSpc>
                  <a:spcPts val="4854"/>
                </a:lnSpc>
              </a:pPr>
              <a:r>
                <a:rPr lang="en-US" sz="2699" dirty="0" smtClean="0">
                  <a:solidFill>
                    <a:srgbClr val="000000"/>
                  </a:solidFill>
                  <a:latin typeface="Calibri (MS)"/>
                </a:rPr>
                <a:t> 50</a:t>
              </a:r>
            </a:p>
            <a:p>
              <a:pPr algn="ctr">
                <a:lnSpc>
                  <a:spcPts val="4854"/>
                </a:lnSpc>
              </a:pPr>
              <a:r>
                <a:rPr lang="en-US" sz="2699" dirty="0" smtClean="0">
                  <a:solidFill>
                    <a:srgbClr val="000000"/>
                  </a:solidFill>
                  <a:latin typeface="Calibri (MS)"/>
                </a:rPr>
                <a:t> 50</a:t>
              </a:r>
            </a:p>
            <a:p>
              <a:pPr algn="ctr">
                <a:lnSpc>
                  <a:spcPts val="4854"/>
                </a:lnSpc>
              </a:pPr>
              <a:r>
                <a:rPr lang="en-US" sz="2699" dirty="0" smtClean="0">
                  <a:solidFill>
                    <a:srgbClr val="000000"/>
                  </a:solidFill>
                  <a:latin typeface="Calibri (MS)"/>
                </a:rPr>
                <a:t> 50</a:t>
              </a:r>
            </a:p>
            <a:p>
              <a:pPr algn="ctr">
                <a:lnSpc>
                  <a:spcPts val="4854"/>
                </a:lnSpc>
              </a:pPr>
              <a:r>
                <a:rPr lang="en-US" sz="2699" dirty="0" smtClean="0">
                  <a:solidFill>
                    <a:srgbClr val="000000"/>
                  </a:solidFill>
                  <a:latin typeface="Calibri (MS)"/>
                </a:rPr>
                <a:t> 150</a:t>
              </a:r>
            </a:p>
            <a:p>
              <a:pPr algn="ctr">
                <a:lnSpc>
                  <a:spcPts val="4854"/>
                </a:lnSpc>
              </a:pPr>
              <a:r>
                <a:rPr lang="en-US" sz="2699" dirty="0" smtClean="0">
                  <a:solidFill>
                    <a:srgbClr val="000000"/>
                  </a:solidFill>
                  <a:latin typeface="Calibri (MS)"/>
                </a:rPr>
                <a:t> 50</a:t>
              </a:r>
            </a:p>
            <a:p>
              <a:pPr algn="ctr">
                <a:lnSpc>
                  <a:spcPts val="4854"/>
                </a:lnSpc>
              </a:pPr>
              <a:r>
                <a:rPr lang="en-US" sz="2699" dirty="0" smtClean="0">
                  <a:solidFill>
                    <a:srgbClr val="000000"/>
                  </a:solidFill>
                  <a:latin typeface="Calibri (MS)"/>
                </a:rPr>
                <a:t> 50</a:t>
              </a:r>
            </a:p>
            <a:p>
              <a:pPr algn="ctr">
                <a:lnSpc>
                  <a:spcPts val="4854"/>
                </a:lnSpc>
              </a:pPr>
              <a:r>
                <a:rPr lang="en-US" sz="2699" dirty="0" smtClean="0">
                  <a:solidFill>
                    <a:srgbClr val="000000"/>
                  </a:solidFill>
                  <a:latin typeface="Calibri (MS)"/>
                </a:rPr>
                <a:t> </a:t>
              </a:r>
              <a:r>
                <a:rPr lang="en-US" sz="2699" dirty="0">
                  <a:solidFill>
                    <a:srgbClr val="000000"/>
                  </a:solidFill>
                  <a:latin typeface="Calibri (MS)"/>
                </a:rPr>
                <a:t>11</a:t>
              </a:r>
            </a:p>
            <a:p>
              <a:pPr algn="ctr">
                <a:lnSpc>
                  <a:spcPts val="3785"/>
                </a:lnSpc>
              </a:pPr>
              <a:r>
                <a:rPr lang="en-US" sz="2703" dirty="0">
                  <a:solidFill>
                    <a:srgbClr val="000000"/>
                  </a:solidFill>
                  <a:latin typeface="Calibri (MS)"/>
                </a:rPr>
                <a:t>100</a:t>
              </a:r>
            </a:p>
          </p:txBody>
        </p:sp>
        <p:sp>
          <p:nvSpPr>
            <p:cNvPr id="20" name="TextBox 12"/>
            <p:cNvSpPr txBox="1"/>
            <p:nvPr/>
          </p:nvSpPr>
          <p:spPr>
            <a:xfrm>
              <a:off x="15948811" y="147789"/>
              <a:ext cx="3332427" cy="1008823"/>
            </a:xfrm>
            <a:prstGeom prst="rect">
              <a:avLst/>
            </a:prstGeom>
          </p:spPr>
          <p:txBody>
            <a:bodyPr wrap="square" lIns="0" tIns="0" rIns="0" bIns="0" rtlCol="0" anchor="t">
              <a:spAutoFit/>
            </a:bodyPr>
            <a:lstStyle/>
            <a:p>
              <a:pPr algn="l">
                <a:lnSpc>
                  <a:spcPts val="5876"/>
                </a:lnSpc>
              </a:pPr>
              <a:r>
                <a:rPr lang="en-US" sz="4197" dirty="0">
                  <a:solidFill>
                    <a:srgbClr val="000000"/>
                  </a:solidFill>
                  <a:latin typeface="Calibri (MS) Bold"/>
                </a:rPr>
                <a:t>Constraint</a:t>
              </a:r>
            </a:p>
          </p:txBody>
        </p:sp>
        <p:sp>
          <p:nvSpPr>
            <p:cNvPr id="21" name="TextBox 13"/>
            <p:cNvSpPr txBox="1"/>
            <p:nvPr/>
          </p:nvSpPr>
          <p:spPr>
            <a:xfrm>
              <a:off x="16524318" y="1066585"/>
              <a:ext cx="2920685" cy="906231"/>
            </a:xfrm>
            <a:prstGeom prst="rect">
              <a:avLst/>
            </a:prstGeom>
          </p:spPr>
          <p:txBody>
            <a:bodyPr wrap="square" lIns="0" tIns="0" rIns="0" bIns="0" rtlCol="0" anchor="t">
              <a:spAutoFit/>
            </a:bodyPr>
            <a:lstStyle/>
            <a:p>
              <a:pPr algn="l">
                <a:lnSpc>
                  <a:spcPts val="5321"/>
                </a:lnSpc>
              </a:pPr>
              <a:r>
                <a:rPr lang="en-US" sz="2700" dirty="0">
                  <a:solidFill>
                    <a:srgbClr val="000000"/>
                  </a:solidFill>
                  <a:latin typeface="Calibri (MS)"/>
                </a:rPr>
                <a:t>Primary Key</a:t>
              </a:r>
            </a:p>
          </p:txBody>
        </p:sp>
        <p:sp>
          <p:nvSpPr>
            <p:cNvPr id="22" name="TextBox 14"/>
            <p:cNvSpPr txBox="1"/>
            <p:nvPr/>
          </p:nvSpPr>
          <p:spPr>
            <a:xfrm>
              <a:off x="16701667" y="1882788"/>
              <a:ext cx="2173171" cy="7359415"/>
            </a:xfrm>
            <a:prstGeom prst="rect">
              <a:avLst/>
            </a:prstGeom>
          </p:spPr>
          <p:txBody>
            <a:bodyPr wrap="square" lIns="0" tIns="0" rIns="0" bIns="0" rtlCol="0" anchor="t">
              <a:spAutoFit/>
            </a:bodyPr>
            <a:lstStyle/>
            <a:p>
              <a:pPr algn="just">
                <a:lnSpc>
                  <a:spcPts val="5321"/>
                </a:lnSpc>
              </a:pPr>
              <a:r>
                <a:rPr lang="en-US" sz="2700" dirty="0">
                  <a:solidFill>
                    <a:srgbClr val="000000"/>
                  </a:solidFill>
                  <a:latin typeface="Calibri (MS)"/>
                </a:rPr>
                <a:t>Not Null</a:t>
              </a:r>
            </a:p>
            <a:p>
              <a:pPr algn="just">
                <a:lnSpc>
                  <a:spcPts val="4390"/>
                </a:lnSpc>
              </a:pPr>
              <a:r>
                <a:rPr lang="en-US" sz="2700" dirty="0">
                  <a:solidFill>
                    <a:srgbClr val="000000"/>
                  </a:solidFill>
                  <a:latin typeface="Calibri (MS)"/>
                </a:rPr>
                <a:t>Not Null</a:t>
              </a:r>
            </a:p>
            <a:p>
              <a:pPr algn="just">
                <a:lnSpc>
                  <a:spcPts val="5316"/>
                </a:lnSpc>
              </a:pPr>
              <a:r>
                <a:rPr lang="en-US" sz="2700" dirty="0">
                  <a:solidFill>
                    <a:srgbClr val="000000"/>
                  </a:solidFill>
                  <a:latin typeface="Calibri (MS)"/>
                </a:rPr>
                <a:t>Not Null</a:t>
              </a:r>
            </a:p>
            <a:p>
              <a:pPr algn="just">
                <a:lnSpc>
                  <a:spcPts val="4392"/>
                </a:lnSpc>
              </a:pPr>
              <a:r>
                <a:rPr lang="en-US" sz="2700" dirty="0">
                  <a:solidFill>
                    <a:srgbClr val="000000"/>
                  </a:solidFill>
                  <a:latin typeface="Calibri (MS)"/>
                </a:rPr>
                <a:t>Not Null</a:t>
              </a:r>
            </a:p>
            <a:p>
              <a:pPr algn="just">
                <a:lnSpc>
                  <a:spcPts val="5310"/>
                </a:lnSpc>
              </a:pPr>
              <a:r>
                <a:rPr lang="en-US" sz="2700" dirty="0">
                  <a:solidFill>
                    <a:srgbClr val="000000"/>
                  </a:solidFill>
                  <a:latin typeface="Calibri (MS)"/>
                </a:rPr>
                <a:t>Not Null</a:t>
              </a:r>
            </a:p>
            <a:p>
              <a:pPr algn="just">
                <a:lnSpc>
                  <a:spcPts val="4403"/>
                </a:lnSpc>
              </a:pPr>
              <a:r>
                <a:rPr lang="en-US" sz="2700" dirty="0">
                  <a:solidFill>
                    <a:srgbClr val="000000"/>
                  </a:solidFill>
                  <a:latin typeface="Calibri (MS)"/>
                </a:rPr>
                <a:t>Not Null</a:t>
              </a:r>
            </a:p>
            <a:p>
              <a:pPr algn="just">
                <a:lnSpc>
                  <a:spcPts val="5302"/>
                </a:lnSpc>
              </a:pPr>
              <a:r>
                <a:rPr lang="en-US" sz="2700" dirty="0">
                  <a:solidFill>
                    <a:srgbClr val="000000"/>
                  </a:solidFill>
                  <a:latin typeface="Calibri (MS)"/>
                </a:rPr>
                <a:t>Not Null</a:t>
              </a:r>
            </a:p>
            <a:p>
              <a:pPr algn="just">
                <a:lnSpc>
                  <a:spcPts val="4411"/>
                </a:lnSpc>
              </a:pPr>
              <a:r>
                <a:rPr lang="en-US" sz="2700" dirty="0">
                  <a:solidFill>
                    <a:srgbClr val="000000"/>
                  </a:solidFill>
                  <a:latin typeface="Calibri (MS)"/>
                </a:rPr>
                <a:t>Not Null</a:t>
              </a:r>
            </a:p>
            <a:p>
              <a:pPr algn="just">
                <a:lnSpc>
                  <a:spcPts val="3785"/>
                </a:lnSpc>
              </a:pPr>
              <a:r>
                <a:rPr lang="en-US" sz="2703" dirty="0">
                  <a:solidFill>
                    <a:srgbClr val="000000"/>
                  </a:solidFill>
                  <a:latin typeface="Calibri (MS)"/>
                </a:rPr>
                <a:t>Not Null</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BCAC1"/>
        </a:solidFill>
        <a:effectLst/>
      </p:bgPr>
    </p:bg>
    <p:spTree>
      <p:nvGrpSpPr>
        <p:cNvPr id="1" name=""/>
        <p:cNvGrpSpPr/>
        <p:nvPr/>
      </p:nvGrpSpPr>
      <p:grpSpPr>
        <a:xfrm>
          <a:off x="0" y="0"/>
          <a:ext cx="0" cy="0"/>
          <a:chOff x="0" y="0"/>
          <a:chExt cx="0" cy="0"/>
        </a:xfrm>
      </p:grpSpPr>
      <p:sp>
        <p:nvSpPr>
          <p:cNvPr id="2" name="Freeform 2"/>
          <p:cNvSpPr/>
          <p:nvPr/>
        </p:nvSpPr>
        <p:spPr>
          <a:xfrm>
            <a:off x="2275974" y="2268616"/>
            <a:ext cx="13736051" cy="7494091"/>
          </a:xfrm>
          <a:custGeom>
            <a:avLst/>
            <a:gdLst/>
            <a:ahLst/>
            <a:cxnLst/>
            <a:rect l="l" t="t" r="r" b="b"/>
            <a:pathLst>
              <a:path w="13736051" h="7494091">
                <a:moveTo>
                  <a:pt x="0" y="0"/>
                </a:moveTo>
                <a:lnTo>
                  <a:pt x="13736052" y="0"/>
                </a:lnTo>
                <a:lnTo>
                  <a:pt x="13736052" y="7494091"/>
                </a:lnTo>
                <a:lnTo>
                  <a:pt x="0" y="7494091"/>
                </a:lnTo>
                <a:lnTo>
                  <a:pt x="0" y="0"/>
                </a:lnTo>
                <a:close/>
              </a:path>
            </a:pathLst>
          </a:custGeom>
          <a:blipFill>
            <a:blip r:embed="rId2"/>
            <a:stretch>
              <a:fillRect/>
            </a:stretch>
          </a:blipFill>
        </p:spPr>
      </p:sp>
      <p:sp>
        <p:nvSpPr>
          <p:cNvPr id="3" name="TextBox 3"/>
          <p:cNvSpPr txBox="1"/>
          <p:nvPr/>
        </p:nvSpPr>
        <p:spPr>
          <a:xfrm>
            <a:off x="1029953" y="602039"/>
            <a:ext cx="16229347" cy="1838325"/>
          </a:xfrm>
          <a:prstGeom prst="rect">
            <a:avLst/>
          </a:prstGeom>
        </p:spPr>
        <p:txBody>
          <a:bodyPr lIns="0" tIns="0" rIns="0" bIns="0" rtlCol="0" anchor="t">
            <a:spAutoFit/>
          </a:bodyPr>
          <a:lstStyle/>
          <a:p>
            <a:pPr marL="0" lvl="0" indent="0" algn="ctr">
              <a:lnSpc>
                <a:spcPts val="14400"/>
              </a:lnSpc>
              <a:spcBef>
                <a:spcPct val="0"/>
              </a:spcBef>
            </a:pPr>
            <a:r>
              <a:rPr lang="en-US" sz="12000">
                <a:solidFill>
                  <a:srgbClr val="320B01"/>
                </a:solidFill>
                <a:latin typeface="Bellaboo"/>
              </a:rPr>
              <a:t>Table Name: borrowings</a:t>
            </a:r>
          </a:p>
        </p:txBody>
      </p:sp>
      <p:sp>
        <p:nvSpPr>
          <p:cNvPr id="4" name="Freeform 4"/>
          <p:cNvSpPr/>
          <p:nvPr/>
        </p:nvSpPr>
        <p:spPr>
          <a:xfrm rot="-1320000">
            <a:off x="-137103" y="11272"/>
            <a:ext cx="2331606" cy="2034856"/>
          </a:xfrm>
          <a:custGeom>
            <a:avLst/>
            <a:gdLst/>
            <a:ahLst/>
            <a:cxnLst/>
            <a:rect l="l" t="t" r="r" b="b"/>
            <a:pathLst>
              <a:path w="2331606" h="2034856">
                <a:moveTo>
                  <a:pt x="0" y="0"/>
                </a:moveTo>
                <a:lnTo>
                  <a:pt x="2331606" y="0"/>
                </a:lnTo>
                <a:lnTo>
                  <a:pt x="2331606" y="2034856"/>
                </a:lnTo>
                <a:lnTo>
                  <a:pt x="0" y="2034856"/>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5" name="Freeform 5"/>
          <p:cNvSpPr/>
          <p:nvPr/>
        </p:nvSpPr>
        <p:spPr>
          <a:xfrm rot="1320000" flipH="1">
            <a:off x="16093497" y="11272"/>
            <a:ext cx="2331606" cy="2034856"/>
          </a:xfrm>
          <a:custGeom>
            <a:avLst/>
            <a:gdLst/>
            <a:ahLst/>
            <a:cxnLst/>
            <a:rect l="l" t="t" r="r" b="b"/>
            <a:pathLst>
              <a:path w="2331606" h="2034856">
                <a:moveTo>
                  <a:pt x="2331606" y="0"/>
                </a:moveTo>
                <a:lnTo>
                  <a:pt x="0" y="0"/>
                </a:lnTo>
                <a:lnTo>
                  <a:pt x="0" y="2034856"/>
                </a:lnTo>
                <a:lnTo>
                  <a:pt x="2331606" y="2034856"/>
                </a:lnTo>
                <a:lnTo>
                  <a:pt x="2331606"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6" name="Freeform 6"/>
          <p:cNvSpPr/>
          <p:nvPr/>
        </p:nvSpPr>
        <p:spPr>
          <a:xfrm rot="-1320000">
            <a:off x="2786995" y="-871524"/>
            <a:ext cx="2331606" cy="2034856"/>
          </a:xfrm>
          <a:custGeom>
            <a:avLst/>
            <a:gdLst/>
            <a:ahLst/>
            <a:cxnLst/>
            <a:rect l="l" t="t" r="r" b="b"/>
            <a:pathLst>
              <a:path w="2331606" h="2034856">
                <a:moveTo>
                  <a:pt x="0" y="0"/>
                </a:moveTo>
                <a:lnTo>
                  <a:pt x="2331606" y="0"/>
                </a:lnTo>
                <a:lnTo>
                  <a:pt x="2331606" y="2034856"/>
                </a:lnTo>
                <a:lnTo>
                  <a:pt x="0" y="2034856"/>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7" name="Freeform 7"/>
          <p:cNvSpPr/>
          <p:nvPr/>
        </p:nvSpPr>
        <p:spPr>
          <a:xfrm rot="1320000" flipH="1">
            <a:off x="13169399" y="-871524"/>
            <a:ext cx="2331606" cy="2034856"/>
          </a:xfrm>
          <a:custGeom>
            <a:avLst/>
            <a:gdLst/>
            <a:ahLst/>
            <a:cxnLst/>
            <a:rect l="l" t="t" r="r" b="b"/>
            <a:pathLst>
              <a:path w="2331606" h="2034856">
                <a:moveTo>
                  <a:pt x="2331606" y="0"/>
                </a:moveTo>
                <a:lnTo>
                  <a:pt x="0" y="0"/>
                </a:lnTo>
                <a:lnTo>
                  <a:pt x="0" y="2034856"/>
                </a:lnTo>
                <a:lnTo>
                  <a:pt x="2331606" y="2034856"/>
                </a:lnTo>
                <a:lnTo>
                  <a:pt x="2331606" y="0"/>
                </a:lnTo>
                <a:close/>
              </a:path>
            </a:pathLst>
          </a:custGeom>
          <a:blipFill>
            <a:blip r:embed="rId3">
              <a:extLst>
                <a:ext uri="{96DAC541-7B7A-43D3-8B79-37D633B846F1}">
                  <asvg:svgBlip xmlns="" xmlns:asvg="http://schemas.microsoft.com/office/drawing/2016/SVG/main" r:embed="rId4"/>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BCAC1"/>
        </a:solidFill>
        <a:effectLst/>
      </p:bgPr>
    </p:bg>
    <p:spTree>
      <p:nvGrpSpPr>
        <p:cNvPr id="1" name=""/>
        <p:cNvGrpSpPr/>
        <p:nvPr/>
      </p:nvGrpSpPr>
      <p:grpSpPr>
        <a:xfrm>
          <a:off x="0" y="0"/>
          <a:ext cx="0" cy="0"/>
          <a:chOff x="0" y="0"/>
          <a:chExt cx="0" cy="0"/>
        </a:xfrm>
      </p:grpSpPr>
      <p:sp>
        <p:nvSpPr>
          <p:cNvPr id="273" name="Freeform 2"/>
          <p:cNvSpPr/>
          <p:nvPr/>
        </p:nvSpPr>
        <p:spPr>
          <a:xfrm>
            <a:off x="914033" y="115959"/>
            <a:ext cx="16465006" cy="9921322"/>
          </a:xfrm>
          <a:custGeom>
            <a:avLst/>
            <a:gdLst/>
            <a:ahLst/>
            <a:cxnLst/>
            <a:rect l="l" t="t" r="r" b="b"/>
            <a:pathLst>
              <a:path w="16465006" h="9921322">
                <a:moveTo>
                  <a:pt x="0" y="0"/>
                </a:moveTo>
                <a:lnTo>
                  <a:pt x="16465006" y="0"/>
                </a:lnTo>
                <a:lnTo>
                  <a:pt x="16465006" y="9921323"/>
                </a:lnTo>
                <a:lnTo>
                  <a:pt x="0" y="992132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274" name="Group 3"/>
          <p:cNvGrpSpPr/>
          <p:nvPr/>
        </p:nvGrpSpPr>
        <p:grpSpPr>
          <a:xfrm>
            <a:off x="8793051" y="61710"/>
            <a:ext cx="627650" cy="651109"/>
            <a:chOff x="0" y="0"/>
            <a:chExt cx="165307" cy="171486"/>
          </a:xfrm>
        </p:grpSpPr>
        <p:sp>
          <p:nvSpPr>
            <p:cNvPr id="275" name="Freeform 4"/>
            <p:cNvSpPr/>
            <p:nvPr/>
          </p:nvSpPr>
          <p:spPr>
            <a:xfrm>
              <a:off x="0" y="0"/>
              <a:ext cx="165307" cy="171486"/>
            </a:xfrm>
            <a:custGeom>
              <a:avLst/>
              <a:gdLst/>
              <a:ahLst/>
              <a:cxnLst/>
              <a:rect l="l" t="t" r="r" b="b"/>
              <a:pathLst>
                <a:path w="165307" h="171486">
                  <a:moveTo>
                    <a:pt x="0" y="0"/>
                  </a:moveTo>
                  <a:lnTo>
                    <a:pt x="165307" y="0"/>
                  </a:lnTo>
                  <a:lnTo>
                    <a:pt x="165307" y="171486"/>
                  </a:lnTo>
                  <a:lnTo>
                    <a:pt x="0" y="171486"/>
                  </a:lnTo>
                  <a:close/>
                </a:path>
              </a:pathLst>
            </a:custGeom>
            <a:solidFill>
              <a:srgbClr val="DBCAC1"/>
            </a:solidFill>
          </p:spPr>
        </p:sp>
        <p:sp>
          <p:nvSpPr>
            <p:cNvPr id="276" name="TextBox 5"/>
            <p:cNvSpPr txBox="1"/>
            <p:nvPr/>
          </p:nvSpPr>
          <p:spPr>
            <a:xfrm>
              <a:off x="0" y="-104775"/>
              <a:ext cx="165307" cy="276261"/>
            </a:xfrm>
            <a:prstGeom prst="rect">
              <a:avLst/>
            </a:prstGeom>
          </p:spPr>
          <p:txBody>
            <a:bodyPr lIns="50800" tIns="50800" rIns="50800" bIns="50800" rtlCol="0" anchor="ctr"/>
            <a:lstStyle/>
            <a:p>
              <a:pPr algn="ctr">
                <a:lnSpc>
                  <a:spcPts val="3625"/>
                </a:lnSpc>
              </a:pPr>
              <a:endParaRPr/>
            </a:p>
          </p:txBody>
        </p:sp>
      </p:grpSp>
      <p:sp>
        <p:nvSpPr>
          <p:cNvPr id="277" name="TextBox 6"/>
          <p:cNvSpPr txBox="1"/>
          <p:nvPr/>
        </p:nvSpPr>
        <p:spPr>
          <a:xfrm>
            <a:off x="3313032" y="368215"/>
            <a:ext cx="329855" cy="138413"/>
          </a:xfrm>
          <a:prstGeom prst="rect">
            <a:avLst/>
          </a:prstGeom>
        </p:spPr>
        <p:txBody>
          <a:bodyPr lIns="0" tIns="0" rIns="0" bIns="0" rtlCol="0" anchor="t">
            <a:spAutoFit/>
          </a:bodyPr>
          <a:lstStyle/>
          <a:p>
            <a:pPr algn="l">
              <a:lnSpc>
                <a:spcPts val="1115"/>
              </a:lnSpc>
            </a:pPr>
            <a:r>
              <a:rPr lang="en-US" sz="797" spc="-11">
                <a:solidFill>
                  <a:srgbClr val="191919"/>
                </a:solidFill>
                <a:latin typeface="Montserrat"/>
              </a:rPr>
              <a:t>START</a:t>
            </a:r>
          </a:p>
        </p:txBody>
      </p:sp>
      <p:sp>
        <p:nvSpPr>
          <p:cNvPr id="278" name="TextBox 7"/>
          <p:cNvSpPr txBox="1"/>
          <p:nvPr/>
        </p:nvSpPr>
        <p:spPr>
          <a:xfrm>
            <a:off x="3275521" y="1497004"/>
            <a:ext cx="451785" cy="265626"/>
          </a:xfrm>
          <a:prstGeom prst="rect">
            <a:avLst/>
          </a:prstGeom>
        </p:spPr>
        <p:txBody>
          <a:bodyPr wrap="square" lIns="0" tIns="0" rIns="0" bIns="0" rtlCol="0" anchor="t">
            <a:spAutoFit/>
          </a:bodyPr>
          <a:lstStyle/>
          <a:p>
            <a:pPr algn="ctr">
              <a:lnSpc>
                <a:spcPts val="965"/>
              </a:lnSpc>
            </a:pPr>
            <a:r>
              <a:rPr lang="en-US" sz="797" spc="-11" dirty="0">
                <a:solidFill>
                  <a:srgbClr val="191919"/>
                </a:solidFill>
                <a:latin typeface="Montserrat"/>
              </a:rPr>
              <a:t>Account  Exist?</a:t>
            </a:r>
          </a:p>
        </p:txBody>
      </p:sp>
      <p:sp>
        <p:nvSpPr>
          <p:cNvPr id="279" name="TextBox 8"/>
          <p:cNvSpPr txBox="1"/>
          <p:nvPr/>
        </p:nvSpPr>
        <p:spPr>
          <a:xfrm>
            <a:off x="9620727" y="5332825"/>
            <a:ext cx="274333" cy="141064"/>
          </a:xfrm>
          <a:prstGeom prst="rect">
            <a:avLst/>
          </a:prstGeom>
        </p:spPr>
        <p:txBody>
          <a:bodyPr wrap="square" lIns="0" tIns="0" rIns="0" bIns="0" rtlCol="0" anchor="t">
            <a:spAutoFit/>
          </a:bodyPr>
          <a:lstStyle/>
          <a:p>
            <a:pPr algn="l">
              <a:lnSpc>
                <a:spcPts val="1115"/>
              </a:lnSpc>
            </a:pPr>
            <a:r>
              <a:rPr lang="en-US" sz="797" spc="-11" dirty="0">
                <a:solidFill>
                  <a:srgbClr val="191919"/>
                </a:solidFill>
                <a:latin typeface="Montserrat"/>
              </a:rPr>
              <a:t>END</a:t>
            </a:r>
          </a:p>
        </p:txBody>
      </p:sp>
      <p:sp>
        <p:nvSpPr>
          <p:cNvPr id="280" name="TextBox 9"/>
          <p:cNvSpPr txBox="1"/>
          <p:nvPr/>
        </p:nvSpPr>
        <p:spPr>
          <a:xfrm>
            <a:off x="2159848" y="1547045"/>
            <a:ext cx="591968" cy="119731"/>
          </a:xfrm>
          <a:prstGeom prst="rect">
            <a:avLst/>
          </a:prstGeom>
        </p:spPr>
        <p:txBody>
          <a:bodyPr lIns="0" tIns="0" rIns="0" bIns="0" rtlCol="0" anchor="t">
            <a:spAutoFit/>
          </a:bodyPr>
          <a:lstStyle/>
          <a:p>
            <a:pPr algn="l">
              <a:lnSpc>
                <a:spcPts val="1030"/>
              </a:lnSpc>
            </a:pPr>
            <a:r>
              <a:rPr lang="en-US" sz="735" spc="-1">
                <a:solidFill>
                  <a:srgbClr val="191919"/>
                </a:solidFill>
                <a:latin typeface="IBM Plex Sans"/>
              </a:rPr>
              <a:t>Register Form</a:t>
            </a:r>
          </a:p>
        </p:txBody>
      </p:sp>
      <p:sp>
        <p:nvSpPr>
          <p:cNvPr id="281" name="TextBox 10"/>
          <p:cNvSpPr txBox="1"/>
          <p:nvPr/>
        </p:nvSpPr>
        <p:spPr>
          <a:xfrm>
            <a:off x="2167697" y="9490413"/>
            <a:ext cx="576404" cy="119731"/>
          </a:xfrm>
          <a:prstGeom prst="rect">
            <a:avLst/>
          </a:prstGeom>
        </p:spPr>
        <p:txBody>
          <a:bodyPr lIns="0" tIns="0" rIns="0" bIns="0" rtlCol="0" anchor="t">
            <a:spAutoFit/>
          </a:bodyPr>
          <a:lstStyle/>
          <a:p>
            <a:pPr algn="l">
              <a:lnSpc>
                <a:spcPts val="1030"/>
              </a:lnSpc>
            </a:pPr>
            <a:r>
              <a:rPr lang="en-US" sz="735" spc="-1">
                <a:solidFill>
                  <a:srgbClr val="191919"/>
                </a:solidFill>
                <a:latin typeface="IBM Plex Sans"/>
              </a:rPr>
              <a:t>Click Register</a:t>
            </a:r>
          </a:p>
        </p:txBody>
      </p:sp>
      <p:sp>
        <p:nvSpPr>
          <p:cNvPr id="282" name="TextBox 11"/>
          <p:cNvSpPr txBox="1"/>
          <p:nvPr/>
        </p:nvSpPr>
        <p:spPr>
          <a:xfrm>
            <a:off x="3228697" y="904558"/>
            <a:ext cx="498610" cy="119731"/>
          </a:xfrm>
          <a:prstGeom prst="rect">
            <a:avLst/>
          </a:prstGeom>
        </p:spPr>
        <p:txBody>
          <a:bodyPr lIns="0" tIns="0" rIns="0" bIns="0" rtlCol="0" anchor="t">
            <a:spAutoFit/>
          </a:bodyPr>
          <a:lstStyle/>
          <a:p>
            <a:pPr algn="l">
              <a:lnSpc>
                <a:spcPts val="1030"/>
              </a:lnSpc>
            </a:pPr>
            <a:r>
              <a:rPr lang="en-US" sz="735" spc="-1">
                <a:solidFill>
                  <a:srgbClr val="191919"/>
                </a:solidFill>
                <a:latin typeface="IBM Plex Sans"/>
              </a:rPr>
              <a:t> Login Form</a:t>
            </a:r>
          </a:p>
        </p:txBody>
      </p:sp>
      <p:sp>
        <p:nvSpPr>
          <p:cNvPr id="283" name="TextBox 12"/>
          <p:cNvSpPr txBox="1"/>
          <p:nvPr/>
        </p:nvSpPr>
        <p:spPr>
          <a:xfrm>
            <a:off x="4621987" y="855680"/>
            <a:ext cx="457175" cy="227025"/>
          </a:xfrm>
          <a:prstGeom prst="rect">
            <a:avLst/>
          </a:prstGeom>
        </p:spPr>
        <p:txBody>
          <a:bodyPr lIns="0" tIns="0" rIns="0" bIns="0" rtlCol="0" anchor="t">
            <a:spAutoFit/>
          </a:bodyPr>
          <a:lstStyle/>
          <a:p>
            <a:pPr algn="ctr">
              <a:lnSpc>
                <a:spcPts val="919"/>
              </a:lnSpc>
            </a:pPr>
            <a:r>
              <a:rPr lang="en-US" sz="735" spc="-1">
                <a:solidFill>
                  <a:srgbClr val="191919"/>
                </a:solidFill>
                <a:latin typeface="IBM Plex Sans"/>
              </a:rPr>
              <a:t>User Dashboard</a:t>
            </a:r>
          </a:p>
        </p:txBody>
      </p:sp>
      <p:sp>
        <p:nvSpPr>
          <p:cNvPr id="284" name="TextBox 13"/>
          <p:cNvSpPr txBox="1"/>
          <p:nvPr/>
        </p:nvSpPr>
        <p:spPr>
          <a:xfrm>
            <a:off x="4621987" y="2607893"/>
            <a:ext cx="457175" cy="227025"/>
          </a:xfrm>
          <a:prstGeom prst="rect">
            <a:avLst/>
          </a:prstGeom>
        </p:spPr>
        <p:txBody>
          <a:bodyPr lIns="0" tIns="0" rIns="0" bIns="0" rtlCol="0" anchor="t">
            <a:spAutoFit/>
          </a:bodyPr>
          <a:lstStyle/>
          <a:p>
            <a:pPr algn="ctr">
              <a:lnSpc>
                <a:spcPts val="919"/>
              </a:lnSpc>
            </a:pPr>
            <a:r>
              <a:rPr lang="en-US" sz="735" spc="-1">
                <a:solidFill>
                  <a:srgbClr val="191919"/>
                </a:solidFill>
                <a:latin typeface="IBM Plex Sans"/>
              </a:rPr>
              <a:t>Admin Dashboard</a:t>
            </a:r>
          </a:p>
        </p:txBody>
      </p:sp>
      <p:sp>
        <p:nvSpPr>
          <p:cNvPr id="285" name="TextBox 14"/>
          <p:cNvSpPr txBox="1"/>
          <p:nvPr/>
        </p:nvSpPr>
        <p:spPr>
          <a:xfrm>
            <a:off x="6400301" y="8945069"/>
            <a:ext cx="405021" cy="227025"/>
          </a:xfrm>
          <a:prstGeom prst="rect">
            <a:avLst/>
          </a:prstGeom>
        </p:spPr>
        <p:txBody>
          <a:bodyPr lIns="0" tIns="0" rIns="0" bIns="0" rtlCol="0" anchor="t">
            <a:spAutoFit/>
          </a:bodyPr>
          <a:lstStyle/>
          <a:p>
            <a:pPr algn="ctr">
              <a:lnSpc>
                <a:spcPts val="919"/>
              </a:lnSpc>
            </a:pPr>
            <a:r>
              <a:rPr lang="en-US" sz="735" spc="-1">
                <a:solidFill>
                  <a:srgbClr val="191919"/>
                </a:solidFill>
                <a:latin typeface="IBM Plex Sans"/>
              </a:rPr>
              <a:t>REMOVE BOOKS</a:t>
            </a:r>
          </a:p>
        </p:txBody>
      </p:sp>
      <p:sp>
        <p:nvSpPr>
          <p:cNvPr id="286" name="TextBox 15"/>
          <p:cNvSpPr txBox="1"/>
          <p:nvPr/>
        </p:nvSpPr>
        <p:spPr>
          <a:xfrm>
            <a:off x="6280842" y="6959230"/>
            <a:ext cx="643940" cy="227025"/>
          </a:xfrm>
          <a:prstGeom prst="rect">
            <a:avLst/>
          </a:prstGeom>
        </p:spPr>
        <p:txBody>
          <a:bodyPr lIns="0" tIns="0" rIns="0" bIns="0" rtlCol="0" anchor="t">
            <a:spAutoFit/>
          </a:bodyPr>
          <a:lstStyle/>
          <a:p>
            <a:pPr algn="ctr">
              <a:lnSpc>
                <a:spcPts val="919"/>
              </a:lnSpc>
            </a:pPr>
            <a:r>
              <a:rPr lang="en-US" sz="735" spc="-1">
                <a:solidFill>
                  <a:srgbClr val="191919"/>
                </a:solidFill>
                <a:latin typeface="IBM Plex Sans"/>
              </a:rPr>
              <a:t>ADD BOOKS &amp; EDIT</a:t>
            </a:r>
          </a:p>
        </p:txBody>
      </p:sp>
      <p:sp>
        <p:nvSpPr>
          <p:cNvPr id="287" name="TextBox 16"/>
          <p:cNvSpPr txBox="1"/>
          <p:nvPr/>
        </p:nvSpPr>
        <p:spPr>
          <a:xfrm>
            <a:off x="6913009" y="904558"/>
            <a:ext cx="430892" cy="119731"/>
          </a:xfrm>
          <a:prstGeom prst="rect">
            <a:avLst/>
          </a:prstGeom>
        </p:spPr>
        <p:txBody>
          <a:bodyPr lIns="0" tIns="0" rIns="0" bIns="0" rtlCol="0" anchor="t">
            <a:spAutoFit/>
          </a:bodyPr>
          <a:lstStyle/>
          <a:p>
            <a:pPr algn="l">
              <a:lnSpc>
                <a:spcPts val="1030"/>
              </a:lnSpc>
            </a:pPr>
            <a:r>
              <a:rPr lang="en-US" sz="735" spc="-1">
                <a:solidFill>
                  <a:srgbClr val="191919"/>
                </a:solidFill>
                <a:latin typeface="IBM Plex Sans"/>
              </a:rPr>
              <a:t>BORROW</a:t>
            </a:r>
          </a:p>
        </p:txBody>
      </p:sp>
      <p:sp>
        <p:nvSpPr>
          <p:cNvPr id="288" name="TextBox 17"/>
          <p:cNvSpPr txBox="1"/>
          <p:nvPr/>
        </p:nvSpPr>
        <p:spPr>
          <a:xfrm>
            <a:off x="6933720" y="1663852"/>
            <a:ext cx="389360" cy="119731"/>
          </a:xfrm>
          <a:prstGeom prst="rect">
            <a:avLst/>
          </a:prstGeom>
        </p:spPr>
        <p:txBody>
          <a:bodyPr lIns="0" tIns="0" rIns="0" bIns="0" rtlCol="0" anchor="t">
            <a:spAutoFit/>
          </a:bodyPr>
          <a:lstStyle/>
          <a:p>
            <a:pPr algn="l">
              <a:lnSpc>
                <a:spcPts val="1030"/>
              </a:lnSpc>
            </a:pPr>
            <a:r>
              <a:rPr lang="en-US" sz="735" spc="-1">
                <a:solidFill>
                  <a:srgbClr val="191919"/>
                </a:solidFill>
                <a:latin typeface="IBM Plex Sans"/>
              </a:rPr>
              <a:t>RETURN</a:t>
            </a:r>
          </a:p>
        </p:txBody>
      </p:sp>
      <p:sp>
        <p:nvSpPr>
          <p:cNvPr id="289" name="TextBox 18"/>
          <p:cNvSpPr txBox="1"/>
          <p:nvPr/>
        </p:nvSpPr>
        <p:spPr>
          <a:xfrm>
            <a:off x="6931165" y="5343500"/>
            <a:ext cx="394617" cy="119731"/>
          </a:xfrm>
          <a:prstGeom prst="rect">
            <a:avLst/>
          </a:prstGeom>
        </p:spPr>
        <p:txBody>
          <a:bodyPr lIns="0" tIns="0" rIns="0" bIns="0" rtlCol="0" anchor="t">
            <a:spAutoFit/>
          </a:bodyPr>
          <a:lstStyle/>
          <a:p>
            <a:pPr algn="l">
              <a:lnSpc>
                <a:spcPts val="1030"/>
              </a:lnSpc>
            </a:pPr>
            <a:r>
              <a:rPr lang="en-US" sz="735" spc="-1">
                <a:solidFill>
                  <a:srgbClr val="191919"/>
                </a:solidFill>
                <a:latin typeface="IBM Plex Sans"/>
              </a:rPr>
              <a:t>LOGOUT</a:t>
            </a:r>
          </a:p>
        </p:txBody>
      </p:sp>
      <p:sp>
        <p:nvSpPr>
          <p:cNvPr id="290" name="TextBox 19"/>
          <p:cNvSpPr txBox="1"/>
          <p:nvPr/>
        </p:nvSpPr>
        <p:spPr>
          <a:xfrm>
            <a:off x="6883432" y="2389630"/>
            <a:ext cx="490022" cy="322631"/>
          </a:xfrm>
          <a:prstGeom prst="rect">
            <a:avLst/>
          </a:prstGeom>
        </p:spPr>
        <p:txBody>
          <a:bodyPr lIns="0" tIns="0" rIns="0" bIns="0" rtlCol="0" anchor="t">
            <a:spAutoFit/>
          </a:bodyPr>
          <a:lstStyle/>
          <a:p>
            <a:pPr algn="ctr">
              <a:lnSpc>
                <a:spcPts val="874"/>
              </a:lnSpc>
            </a:pPr>
            <a:r>
              <a:rPr lang="en-US" sz="735" spc="-1">
                <a:solidFill>
                  <a:srgbClr val="191919"/>
                </a:solidFill>
                <a:latin typeface="IBM Plex Sans"/>
              </a:rPr>
              <a:t>VIEW AVAILABLE BOOKS</a:t>
            </a:r>
          </a:p>
        </p:txBody>
      </p:sp>
      <p:sp>
        <p:nvSpPr>
          <p:cNvPr id="291" name="TextBox 20"/>
          <p:cNvSpPr txBox="1"/>
          <p:nvPr/>
        </p:nvSpPr>
        <p:spPr>
          <a:xfrm>
            <a:off x="6848114" y="3148923"/>
            <a:ext cx="560707" cy="322631"/>
          </a:xfrm>
          <a:prstGeom prst="rect">
            <a:avLst/>
          </a:prstGeom>
        </p:spPr>
        <p:txBody>
          <a:bodyPr lIns="0" tIns="0" rIns="0" bIns="0" rtlCol="0" anchor="t">
            <a:spAutoFit/>
          </a:bodyPr>
          <a:lstStyle/>
          <a:p>
            <a:pPr algn="ctr">
              <a:lnSpc>
                <a:spcPts val="874"/>
              </a:lnSpc>
            </a:pPr>
            <a:r>
              <a:rPr lang="en-US" sz="735" spc="-1">
                <a:solidFill>
                  <a:srgbClr val="191919"/>
                </a:solidFill>
                <a:latin typeface="IBM Plex Sans"/>
              </a:rPr>
              <a:t>VIEW BORROWED BOOKS</a:t>
            </a:r>
          </a:p>
        </p:txBody>
      </p:sp>
      <p:sp>
        <p:nvSpPr>
          <p:cNvPr id="292" name="TextBox 21"/>
          <p:cNvSpPr txBox="1"/>
          <p:nvPr/>
        </p:nvSpPr>
        <p:spPr>
          <a:xfrm>
            <a:off x="6915565" y="4593732"/>
            <a:ext cx="425829" cy="227025"/>
          </a:xfrm>
          <a:prstGeom prst="rect">
            <a:avLst/>
          </a:prstGeom>
        </p:spPr>
        <p:txBody>
          <a:bodyPr lIns="0" tIns="0" rIns="0" bIns="0" rtlCol="0" anchor="t">
            <a:spAutoFit/>
          </a:bodyPr>
          <a:lstStyle/>
          <a:p>
            <a:pPr algn="ctr">
              <a:lnSpc>
                <a:spcPts val="919"/>
              </a:lnSpc>
            </a:pPr>
            <a:r>
              <a:rPr lang="en-US" sz="735" spc="-1">
                <a:solidFill>
                  <a:srgbClr val="191919"/>
                </a:solidFill>
                <a:latin typeface="IBM Plex Sans"/>
              </a:rPr>
              <a:t>VIEW PROFILE </a:t>
            </a:r>
          </a:p>
        </p:txBody>
      </p:sp>
      <p:sp>
        <p:nvSpPr>
          <p:cNvPr id="293" name="TextBox 22"/>
          <p:cNvSpPr txBox="1"/>
          <p:nvPr/>
        </p:nvSpPr>
        <p:spPr>
          <a:xfrm>
            <a:off x="6781207" y="3878881"/>
            <a:ext cx="669012" cy="230832"/>
          </a:xfrm>
          <a:prstGeom prst="rect">
            <a:avLst/>
          </a:prstGeom>
        </p:spPr>
        <p:txBody>
          <a:bodyPr wrap="square" lIns="0" tIns="0" rIns="0" bIns="0" rtlCol="0" anchor="t">
            <a:spAutoFit/>
          </a:bodyPr>
          <a:lstStyle/>
          <a:p>
            <a:pPr algn="ctr">
              <a:lnSpc>
                <a:spcPts val="919"/>
              </a:lnSpc>
            </a:pPr>
            <a:r>
              <a:rPr lang="en-US" sz="735" spc="-1" dirty="0">
                <a:solidFill>
                  <a:srgbClr val="191919"/>
                </a:solidFill>
                <a:latin typeface="IBM Plex Sans"/>
              </a:rPr>
              <a:t>VIEW NOTIFICATION</a:t>
            </a:r>
          </a:p>
        </p:txBody>
      </p:sp>
      <p:sp>
        <p:nvSpPr>
          <p:cNvPr id="294" name="TextBox 23"/>
          <p:cNvSpPr txBox="1"/>
          <p:nvPr/>
        </p:nvSpPr>
        <p:spPr>
          <a:xfrm>
            <a:off x="7844327" y="904558"/>
            <a:ext cx="687058" cy="128240"/>
          </a:xfrm>
          <a:prstGeom prst="rect">
            <a:avLst/>
          </a:prstGeom>
        </p:spPr>
        <p:txBody>
          <a:bodyPr wrap="square" lIns="0" tIns="0" rIns="0" bIns="0" rtlCol="0" anchor="t">
            <a:spAutoFit/>
          </a:bodyPr>
          <a:lstStyle/>
          <a:p>
            <a:pPr algn="l">
              <a:lnSpc>
                <a:spcPts val="1030"/>
              </a:lnSpc>
            </a:pPr>
            <a:r>
              <a:rPr lang="en-US" sz="735" spc="-1" dirty="0">
                <a:solidFill>
                  <a:srgbClr val="000000"/>
                </a:solidFill>
                <a:latin typeface="IBM Plex Sans"/>
              </a:rPr>
              <a:t>Display Table</a:t>
            </a:r>
          </a:p>
        </p:txBody>
      </p:sp>
      <p:sp>
        <p:nvSpPr>
          <p:cNvPr id="295" name="TextBox 24"/>
          <p:cNvSpPr txBox="1"/>
          <p:nvPr/>
        </p:nvSpPr>
        <p:spPr>
          <a:xfrm>
            <a:off x="7844327" y="1663852"/>
            <a:ext cx="651462" cy="128240"/>
          </a:xfrm>
          <a:prstGeom prst="rect">
            <a:avLst/>
          </a:prstGeom>
        </p:spPr>
        <p:txBody>
          <a:bodyPr wrap="square" lIns="0" tIns="0" rIns="0" bIns="0" rtlCol="0" anchor="t">
            <a:spAutoFit/>
          </a:bodyPr>
          <a:lstStyle/>
          <a:p>
            <a:pPr algn="l">
              <a:lnSpc>
                <a:spcPts val="1030"/>
              </a:lnSpc>
            </a:pPr>
            <a:r>
              <a:rPr lang="en-US" sz="735" spc="-1" dirty="0">
                <a:solidFill>
                  <a:srgbClr val="000000"/>
                </a:solidFill>
                <a:latin typeface="IBM Plex Sans"/>
              </a:rPr>
              <a:t>Display Table</a:t>
            </a:r>
          </a:p>
        </p:txBody>
      </p:sp>
      <p:sp>
        <p:nvSpPr>
          <p:cNvPr id="296" name="TextBox 25"/>
          <p:cNvSpPr txBox="1"/>
          <p:nvPr/>
        </p:nvSpPr>
        <p:spPr>
          <a:xfrm>
            <a:off x="8193949" y="7008108"/>
            <a:ext cx="555644" cy="119731"/>
          </a:xfrm>
          <a:prstGeom prst="rect">
            <a:avLst/>
          </a:prstGeom>
        </p:spPr>
        <p:txBody>
          <a:bodyPr lIns="0" tIns="0" rIns="0" bIns="0" rtlCol="0" anchor="t">
            <a:spAutoFit/>
          </a:bodyPr>
          <a:lstStyle/>
          <a:p>
            <a:pPr algn="l">
              <a:lnSpc>
                <a:spcPts val="1030"/>
              </a:lnSpc>
            </a:pPr>
            <a:r>
              <a:rPr lang="en-US" sz="735" spc="-1">
                <a:solidFill>
                  <a:srgbClr val="191919"/>
                </a:solidFill>
                <a:latin typeface="IBM Plex Sans"/>
              </a:rPr>
              <a:t>ADD BOOKS</a:t>
            </a:r>
          </a:p>
        </p:txBody>
      </p:sp>
      <p:sp>
        <p:nvSpPr>
          <p:cNvPr id="297" name="TextBox 26"/>
          <p:cNvSpPr txBox="1"/>
          <p:nvPr/>
        </p:nvSpPr>
        <p:spPr>
          <a:xfrm>
            <a:off x="8187009" y="8059431"/>
            <a:ext cx="569513" cy="119731"/>
          </a:xfrm>
          <a:prstGeom prst="rect">
            <a:avLst/>
          </a:prstGeom>
        </p:spPr>
        <p:txBody>
          <a:bodyPr lIns="0" tIns="0" rIns="0" bIns="0" rtlCol="0" anchor="t">
            <a:spAutoFit/>
          </a:bodyPr>
          <a:lstStyle/>
          <a:p>
            <a:pPr algn="l">
              <a:lnSpc>
                <a:spcPts val="1030"/>
              </a:lnSpc>
            </a:pPr>
            <a:r>
              <a:rPr lang="en-US" sz="735" spc="-1">
                <a:solidFill>
                  <a:srgbClr val="191919"/>
                </a:solidFill>
                <a:latin typeface="IBM Plex Sans"/>
              </a:rPr>
              <a:t>EDIT BOOKS</a:t>
            </a:r>
          </a:p>
        </p:txBody>
      </p:sp>
      <p:sp>
        <p:nvSpPr>
          <p:cNvPr id="298" name="TextBox 27"/>
          <p:cNvSpPr txBox="1"/>
          <p:nvPr/>
        </p:nvSpPr>
        <p:spPr>
          <a:xfrm>
            <a:off x="8842177" y="855680"/>
            <a:ext cx="602602" cy="227025"/>
          </a:xfrm>
          <a:prstGeom prst="rect">
            <a:avLst/>
          </a:prstGeom>
        </p:spPr>
        <p:txBody>
          <a:bodyPr lIns="0" tIns="0" rIns="0" bIns="0" rtlCol="0" anchor="t">
            <a:spAutoFit/>
          </a:bodyPr>
          <a:lstStyle/>
          <a:p>
            <a:pPr algn="ctr">
              <a:lnSpc>
                <a:spcPts val="919"/>
              </a:lnSpc>
            </a:pPr>
            <a:r>
              <a:rPr lang="en-US" sz="735" spc="-1">
                <a:solidFill>
                  <a:srgbClr val="000000"/>
                </a:solidFill>
                <a:latin typeface="IBM Plex Sans"/>
              </a:rPr>
              <a:t>Select Book to Borrow</a:t>
            </a:r>
          </a:p>
        </p:txBody>
      </p:sp>
      <p:sp>
        <p:nvSpPr>
          <p:cNvPr id="299" name="TextBox 28"/>
          <p:cNvSpPr txBox="1"/>
          <p:nvPr/>
        </p:nvSpPr>
        <p:spPr>
          <a:xfrm>
            <a:off x="8842177" y="1614973"/>
            <a:ext cx="602602" cy="227025"/>
          </a:xfrm>
          <a:prstGeom prst="rect">
            <a:avLst/>
          </a:prstGeom>
        </p:spPr>
        <p:txBody>
          <a:bodyPr lIns="0" tIns="0" rIns="0" bIns="0" rtlCol="0" anchor="t">
            <a:spAutoFit/>
          </a:bodyPr>
          <a:lstStyle/>
          <a:p>
            <a:pPr algn="ctr">
              <a:lnSpc>
                <a:spcPts val="919"/>
              </a:lnSpc>
            </a:pPr>
            <a:r>
              <a:rPr lang="en-US" sz="735" spc="-1">
                <a:solidFill>
                  <a:srgbClr val="000000"/>
                </a:solidFill>
                <a:latin typeface="IBM Plex Sans"/>
              </a:rPr>
              <a:t>Select Book to Return</a:t>
            </a:r>
          </a:p>
        </p:txBody>
      </p:sp>
      <p:sp>
        <p:nvSpPr>
          <p:cNvPr id="300" name="TextBox 29"/>
          <p:cNvSpPr txBox="1"/>
          <p:nvPr/>
        </p:nvSpPr>
        <p:spPr>
          <a:xfrm>
            <a:off x="1886617" y="6816050"/>
            <a:ext cx="104816" cy="85297"/>
          </a:xfrm>
          <a:prstGeom prst="rect">
            <a:avLst/>
          </a:prstGeom>
        </p:spPr>
        <p:txBody>
          <a:bodyPr lIns="0" tIns="0" rIns="0" bIns="0" rtlCol="0" anchor="t">
            <a:spAutoFit/>
          </a:bodyPr>
          <a:lstStyle/>
          <a:p>
            <a:pPr algn="l">
              <a:lnSpc>
                <a:spcPts val="708"/>
              </a:lnSpc>
            </a:pPr>
            <a:r>
              <a:rPr lang="en-US" sz="505" spc="-1">
                <a:solidFill>
                  <a:srgbClr val="000000"/>
                </a:solidFill>
                <a:latin typeface="IBM Plex Sans"/>
              </a:rPr>
              <a:t>Yes</a:t>
            </a:r>
          </a:p>
        </p:txBody>
      </p:sp>
      <p:sp>
        <p:nvSpPr>
          <p:cNvPr id="301" name="TextBox 30"/>
          <p:cNvSpPr txBox="1"/>
          <p:nvPr/>
        </p:nvSpPr>
        <p:spPr>
          <a:xfrm>
            <a:off x="1979708" y="4018352"/>
            <a:ext cx="180140" cy="89768"/>
          </a:xfrm>
          <a:prstGeom prst="rect">
            <a:avLst/>
          </a:prstGeom>
        </p:spPr>
        <p:txBody>
          <a:bodyPr wrap="square" lIns="0" tIns="0" rIns="0" bIns="0" rtlCol="0" anchor="t">
            <a:spAutoFit/>
          </a:bodyPr>
          <a:lstStyle/>
          <a:p>
            <a:pPr algn="l">
              <a:lnSpc>
                <a:spcPts val="708"/>
              </a:lnSpc>
            </a:pPr>
            <a:r>
              <a:rPr lang="en-US" sz="505" spc="-1" dirty="0">
                <a:solidFill>
                  <a:srgbClr val="000000"/>
                </a:solidFill>
                <a:latin typeface="IBM Plex Sans"/>
              </a:rPr>
              <a:t>No</a:t>
            </a:r>
          </a:p>
        </p:txBody>
      </p:sp>
      <p:sp>
        <p:nvSpPr>
          <p:cNvPr id="302" name="TextBox 31"/>
          <p:cNvSpPr txBox="1"/>
          <p:nvPr/>
        </p:nvSpPr>
        <p:spPr>
          <a:xfrm>
            <a:off x="2416475" y="7242425"/>
            <a:ext cx="96374" cy="85297"/>
          </a:xfrm>
          <a:prstGeom prst="rect">
            <a:avLst/>
          </a:prstGeom>
        </p:spPr>
        <p:txBody>
          <a:bodyPr lIns="0" tIns="0" rIns="0" bIns="0" rtlCol="0" anchor="t">
            <a:spAutoFit/>
          </a:bodyPr>
          <a:lstStyle/>
          <a:p>
            <a:pPr algn="l">
              <a:lnSpc>
                <a:spcPts val="708"/>
              </a:lnSpc>
            </a:pPr>
            <a:r>
              <a:rPr lang="en-US" sz="505" spc="-1">
                <a:solidFill>
                  <a:srgbClr val="000000"/>
                </a:solidFill>
                <a:latin typeface="IBM Plex Sans"/>
              </a:rPr>
              <a:t>NO</a:t>
            </a:r>
          </a:p>
        </p:txBody>
      </p:sp>
      <p:sp>
        <p:nvSpPr>
          <p:cNvPr id="303" name="TextBox 32"/>
          <p:cNvSpPr txBox="1"/>
          <p:nvPr/>
        </p:nvSpPr>
        <p:spPr>
          <a:xfrm>
            <a:off x="2423597" y="5215696"/>
            <a:ext cx="89252" cy="89768"/>
          </a:xfrm>
          <a:prstGeom prst="rect">
            <a:avLst/>
          </a:prstGeom>
        </p:spPr>
        <p:txBody>
          <a:bodyPr wrap="square" lIns="0" tIns="0" rIns="0" bIns="0" rtlCol="0" anchor="t">
            <a:spAutoFit/>
          </a:bodyPr>
          <a:lstStyle/>
          <a:p>
            <a:pPr algn="l">
              <a:lnSpc>
                <a:spcPts val="708"/>
              </a:lnSpc>
            </a:pPr>
            <a:r>
              <a:rPr lang="en-US" sz="505" spc="-1" dirty="0">
                <a:solidFill>
                  <a:srgbClr val="000000"/>
                </a:solidFill>
                <a:latin typeface="IBM Plex Sans"/>
              </a:rPr>
              <a:t>No</a:t>
            </a:r>
          </a:p>
        </p:txBody>
      </p:sp>
      <p:sp>
        <p:nvSpPr>
          <p:cNvPr id="304" name="TextBox 33"/>
          <p:cNvSpPr txBox="1"/>
          <p:nvPr/>
        </p:nvSpPr>
        <p:spPr>
          <a:xfrm>
            <a:off x="2394758" y="4380473"/>
            <a:ext cx="104816" cy="85297"/>
          </a:xfrm>
          <a:prstGeom prst="rect">
            <a:avLst/>
          </a:prstGeom>
        </p:spPr>
        <p:txBody>
          <a:bodyPr lIns="0" tIns="0" rIns="0" bIns="0" rtlCol="0" anchor="t">
            <a:spAutoFit/>
          </a:bodyPr>
          <a:lstStyle/>
          <a:p>
            <a:pPr algn="l">
              <a:lnSpc>
                <a:spcPts val="708"/>
              </a:lnSpc>
            </a:pPr>
            <a:r>
              <a:rPr lang="en-US" sz="505" spc="-1">
                <a:solidFill>
                  <a:srgbClr val="000000"/>
                </a:solidFill>
                <a:latin typeface="IBM Plex Sans"/>
              </a:rPr>
              <a:t>Yes</a:t>
            </a:r>
          </a:p>
        </p:txBody>
      </p:sp>
      <p:sp>
        <p:nvSpPr>
          <p:cNvPr id="305" name="TextBox 34"/>
          <p:cNvSpPr txBox="1"/>
          <p:nvPr/>
        </p:nvSpPr>
        <p:spPr>
          <a:xfrm>
            <a:off x="2400596" y="8614991"/>
            <a:ext cx="104816" cy="85297"/>
          </a:xfrm>
          <a:prstGeom prst="rect">
            <a:avLst/>
          </a:prstGeom>
        </p:spPr>
        <p:txBody>
          <a:bodyPr lIns="0" tIns="0" rIns="0" bIns="0" rtlCol="0" anchor="t">
            <a:spAutoFit/>
          </a:bodyPr>
          <a:lstStyle/>
          <a:p>
            <a:pPr algn="l">
              <a:lnSpc>
                <a:spcPts val="708"/>
              </a:lnSpc>
            </a:pPr>
            <a:r>
              <a:rPr lang="en-US" sz="505" spc="-1">
                <a:solidFill>
                  <a:srgbClr val="000000"/>
                </a:solidFill>
                <a:latin typeface="IBM Plex Sans"/>
              </a:rPr>
              <a:t>Yes</a:t>
            </a:r>
          </a:p>
        </p:txBody>
      </p:sp>
      <p:sp>
        <p:nvSpPr>
          <p:cNvPr id="306" name="TextBox 35"/>
          <p:cNvSpPr txBox="1"/>
          <p:nvPr/>
        </p:nvSpPr>
        <p:spPr>
          <a:xfrm>
            <a:off x="2978466" y="8217818"/>
            <a:ext cx="82131" cy="85297"/>
          </a:xfrm>
          <a:prstGeom prst="rect">
            <a:avLst/>
          </a:prstGeom>
        </p:spPr>
        <p:txBody>
          <a:bodyPr lIns="0" tIns="0" rIns="0" bIns="0" rtlCol="0" anchor="t">
            <a:spAutoFit/>
          </a:bodyPr>
          <a:lstStyle/>
          <a:p>
            <a:pPr algn="l">
              <a:lnSpc>
                <a:spcPts val="708"/>
              </a:lnSpc>
            </a:pPr>
            <a:r>
              <a:rPr lang="en-US" sz="505" spc="-1">
                <a:solidFill>
                  <a:srgbClr val="000000"/>
                </a:solidFill>
                <a:latin typeface="IBM Plex Sans"/>
              </a:rPr>
              <a:t>No</a:t>
            </a:r>
          </a:p>
        </p:txBody>
      </p:sp>
      <p:sp>
        <p:nvSpPr>
          <p:cNvPr id="307" name="TextBox 36"/>
          <p:cNvSpPr txBox="1"/>
          <p:nvPr/>
        </p:nvSpPr>
        <p:spPr>
          <a:xfrm>
            <a:off x="2955465" y="4830211"/>
            <a:ext cx="104816" cy="85297"/>
          </a:xfrm>
          <a:prstGeom prst="rect">
            <a:avLst/>
          </a:prstGeom>
        </p:spPr>
        <p:txBody>
          <a:bodyPr lIns="0" tIns="0" rIns="0" bIns="0" rtlCol="0" anchor="t">
            <a:spAutoFit/>
          </a:bodyPr>
          <a:lstStyle/>
          <a:p>
            <a:pPr algn="l">
              <a:lnSpc>
                <a:spcPts val="708"/>
              </a:lnSpc>
            </a:pPr>
            <a:r>
              <a:rPr lang="en-US" sz="505" spc="-1">
                <a:solidFill>
                  <a:srgbClr val="000000"/>
                </a:solidFill>
                <a:latin typeface="IBM Plex Sans"/>
              </a:rPr>
              <a:t>Yes</a:t>
            </a:r>
          </a:p>
        </p:txBody>
      </p:sp>
      <p:sp>
        <p:nvSpPr>
          <p:cNvPr id="308" name="TextBox 37"/>
          <p:cNvSpPr txBox="1"/>
          <p:nvPr/>
        </p:nvSpPr>
        <p:spPr>
          <a:xfrm>
            <a:off x="4129445" y="1255694"/>
            <a:ext cx="104816" cy="85297"/>
          </a:xfrm>
          <a:prstGeom prst="rect">
            <a:avLst/>
          </a:prstGeom>
        </p:spPr>
        <p:txBody>
          <a:bodyPr lIns="0" tIns="0" rIns="0" bIns="0" rtlCol="0" anchor="t">
            <a:spAutoFit/>
          </a:bodyPr>
          <a:lstStyle/>
          <a:p>
            <a:pPr algn="l">
              <a:lnSpc>
                <a:spcPts val="708"/>
              </a:lnSpc>
            </a:pPr>
            <a:r>
              <a:rPr lang="en-US" sz="505" spc="-1">
                <a:solidFill>
                  <a:srgbClr val="000000"/>
                </a:solidFill>
                <a:latin typeface="IBM Plex Sans"/>
              </a:rPr>
              <a:t>Yes</a:t>
            </a:r>
          </a:p>
        </p:txBody>
      </p:sp>
      <p:sp>
        <p:nvSpPr>
          <p:cNvPr id="309" name="TextBox 38"/>
          <p:cNvSpPr txBox="1"/>
          <p:nvPr/>
        </p:nvSpPr>
        <p:spPr>
          <a:xfrm>
            <a:off x="4141133" y="2061715"/>
            <a:ext cx="104816" cy="85297"/>
          </a:xfrm>
          <a:prstGeom prst="rect">
            <a:avLst/>
          </a:prstGeom>
        </p:spPr>
        <p:txBody>
          <a:bodyPr lIns="0" tIns="0" rIns="0" bIns="0" rtlCol="0" anchor="t">
            <a:spAutoFit/>
          </a:bodyPr>
          <a:lstStyle/>
          <a:p>
            <a:pPr algn="l">
              <a:lnSpc>
                <a:spcPts val="708"/>
              </a:lnSpc>
            </a:pPr>
            <a:r>
              <a:rPr lang="en-US" sz="505" spc="-1">
                <a:solidFill>
                  <a:srgbClr val="000000"/>
                </a:solidFill>
                <a:latin typeface="IBM Plex Sans"/>
              </a:rPr>
              <a:t>Yes</a:t>
            </a:r>
          </a:p>
        </p:txBody>
      </p:sp>
      <p:sp>
        <p:nvSpPr>
          <p:cNvPr id="310" name="TextBox 39"/>
          <p:cNvSpPr txBox="1"/>
          <p:nvPr/>
        </p:nvSpPr>
        <p:spPr>
          <a:xfrm>
            <a:off x="4726476" y="2984543"/>
            <a:ext cx="289147" cy="85297"/>
          </a:xfrm>
          <a:prstGeom prst="rect">
            <a:avLst/>
          </a:prstGeom>
        </p:spPr>
        <p:txBody>
          <a:bodyPr lIns="0" tIns="0" rIns="0" bIns="0" rtlCol="0" anchor="t">
            <a:spAutoFit/>
          </a:bodyPr>
          <a:lstStyle/>
          <a:p>
            <a:pPr algn="l">
              <a:lnSpc>
                <a:spcPts val="708"/>
              </a:lnSpc>
            </a:pPr>
            <a:r>
              <a:rPr lang="en-US" sz="505" spc="-1">
                <a:solidFill>
                  <a:srgbClr val="000000"/>
                </a:solidFill>
                <a:latin typeface="IBM Plex Sans"/>
              </a:rPr>
              <a:t>OPTIONS</a:t>
            </a:r>
          </a:p>
        </p:txBody>
      </p:sp>
      <p:sp>
        <p:nvSpPr>
          <p:cNvPr id="311" name="TextBox 40"/>
          <p:cNvSpPr txBox="1"/>
          <p:nvPr/>
        </p:nvSpPr>
        <p:spPr>
          <a:xfrm>
            <a:off x="5415690" y="922775"/>
            <a:ext cx="289147" cy="85297"/>
          </a:xfrm>
          <a:prstGeom prst="rect">
            <a:avLst/>
          </a:prstGeom>
        </p:spPr>
        <p:txBody>
          <a:bodyPr lIns="0" tIns="0" rIns="0" bIns="0" rtlCol="0" anchor="t">
            <a:spAutoFit/>
          </a:bodyPr>
          <a:lstStyle/>
          <a:p>
            <a:pPr algn="l">
              <a:lnSpc>
                <a:spcPts val="708"/>
              </a:lnSpc>
            </a:pPr>
            <a:r>
              <a:rPr lang="en-US" sz="505" spc="-1">
                <a:solidFill>
                  <a:srgbClr val="000000"/>
                </a:solidFill>
                <a:latin typeface="IBM Plex Sans"/>
              </a:rPr>
              <a:t>OPTIONS</a:t>
            </a:r>
          </a:p>
        </p:txBody>
      </p:sp>
      <p:sp>
        <p:nvSpPr>
          <p:cNvPr id="312" name="TextBox 41"/>
          <p:cNvSpPr txBox="1"/>
          <p:nvPr/>
        </p:nvSpPr>
        <p:spPr>
          <a:xfrm>
            <a:off x="7816216" y="7423485"/>
            <a:ext cx="289147" cy="85297"/>
          </a:xfrm>
          <a:prstGeom prst="rect">
            <a:avLst/>
          </a:prstGeom>
        </p:spPr>
        <p:txBody>
          <a:bodyPr lIns="0" tIns="0" rIns="0" bIns="0" rtlCol="0" anchor="t">
            <a:spAutoFit/>
          </a:bodyPr>
          <a:lstStyle/>
          <a:p>
            <a:pPr algn="l">
              <a:lnSpc>
                <a:spcPts val="708"/>
              </a:lnSpc>
            </a:pPr>
            <a:r>
              <a:rPr lang="en-US" sz="505" spc="-1">
                <a:solidFill>
                  <a:srgbClr val="000000"/>
                </a:solidFill>
                <a:latin typeface="IBM Plex Sans"/>
              </a:rPr>
              <a:t>OPTIONS</a:t>
            </a:r>
          </a:p>
        </p:txBody>
      </p:sp>
      <p:sp>
        <p:nvSpPr>
          <p:cNvPr id="313" name="TextBox 42"/>
          <p:cNvSpPr txBox="1"/>
          <p:nvPr/>
        </p:nvSpPr>
        <p:spPr>
          <a:xfrm>
            <a:off x="9566794" y="9391798"/>
            <a:ext cx="152859" cy="89768"/>
          </a:xfrm>
          <a:prstGeom prst="rect">
            <a:avLst/>
          </a:prstGeom>
        </p:spPr>
        <p:txBody>
          <a:bodyPr wrap="square" lIns="0" tIns="0" rIns="0" bIns="0" rtlCol="0" anchor="t">
            <a:spAutoFit/>
          </a:bodyPr>
          <a:lstStyle/>
          <a:p>
            <a:pPr algn="l">
              <a:lnSpc>
                <a:spcPts val="708"/>
              </a:lnSpc>
            </a:pPr>
            <a:r>
              <a:rPr lang="en-US" sz="505" spc="-1" dirty="0">
                <a:solidFill>
                  <a:srgbClr val="000000"/>
                </a:solidFill>
                <a:latin typeface="IBM Plex Sans"/>
              </a:rPr>
              <a:t>No</a:t>
            </a:r>
          </a:p>
        </p:txBody>
      </p:sp>
      <p:sp>
        <p:nvSpPr>
          <p:cNvPr id="314" name="TextBox 43"/>
          <p:cNvSpPr txBox="1"/>
          <p:nvPr/>
        </p:nvSpPr>
        <p:spPr>
          <a:xfrm>
            <a:off x="10180430" y="9029677"/>
            <a:ext cx="104804" cy="85297"/>
          </a:xfrm>
          <a:prstGeom prst="rect">
            <a:avLst/>
          </a:prstGeom>
        </p:spPr>
        <p:txBody>
          <a:bodyPr lIns="0" tIns="0" rIns="0" bIns="0" rtlCol="0" anchor="t">
            <a:spAutoFit/>
          </a:bodyPr>
          <a:lstStyle/>
          <a:p>
            <a:pPr algn="l">
              <a:lnSpc>
                <a:spcPts val="708"/>
              </a:lnSpc>
            </a:pPr>
            <a:r>
              <a:rPr lang="en-US" sz="505" spc="-1">
                <a:solidFill>
                  <a:srgbClr val="000000"/>
                </a:solidFill>
                <a:latin typeface="IBM Plex Sans"/>
              </a:rPr>
              <a:t>Yes</a:t>
            </a:r>
          </a:p>
        </p:txBody>
      </p:sp>
      <p:sp>
        <p:nvSpPr>
          <p:cNvPr id="315" name="TextBox 44"/>
          <p:cNvSpPr txBox="1"/>
          <p:nvPr/>
        </p:nvSpPr>
        <p:spPr>
          <a:xfrm>
            <a:off x="14034938" y="8463132"/>
            <a:ext cx="99293" cy="89768"/>
          </a:xfrm>
          <a:prstGeom prst="rect">
            <a:avLst/>
          </a:prstGeom>
        </p:spPr>
        <p:txBody>
          <a:bodyPr wrap="square" lIns="0" tIns="0" rIns="0" bIns="0" rtlCol="0" anchor="t">
            <a:spAutoFit/>
          </a:bodyPr>
          <a:lstStyle/>
          <a:p>
            <a:pPr algn="l">
              <a:lnSpc>
                <a:spcPts val="708"/>
              </a:lnSpc>
            </a:pPr>
            <a:r>
              <a:rPr lang="en-US" sz="505" spc="-1" dirty="0">
                <a:solidFill>
                  <a:srgbClr val="000000"/>
                </a:solidFill>
                <a:latin typeface="IBM Plex Sans"/>
              </a:rPr>
              <a:t>No</a:t>
            </a:r>
          </a:p>
        </p:txBody>
      </p:sp>
      <p:sp>
        <p:nvSpPr>
          <p:cNvPr id="316" name="TextBox 45"/>
          <p:cNvSpPr txBox="1"/>
          <p:nvPr/>
        </p:nvSpPr>
        <p:spPr>
          <a:xfrm>
            <a:off x="14134231" y="6617464"/>
            <a:ext cx="186571" cy="89768"/>
          </a:xfrm>
          <a:prstGeom prst="rect">
            <a:avLst/>
          </a:prstGeom>
        </p:spPr>
        <p:txBody>
          <a:bodyPr wrap="square" lIns="0" tIns="0" rIns="0" bIns="0" rtlCol="0" anchor="t">
            <a:spAutoFit/>
          </a:bodyPr>
          <a:lstStyle/>
          <a:p>
            <a:pPr algn="l">
              <a:lnSpc>
                <a:spcPts val="708"/>
              </a:lnSpc>
            </a:pPr>
            <a:r>
              <a:rPr lang="en-US" sz="505" spc="-1" dirty="0">
                <a:solidFill>
                  <a:srgbClr val="000000"/>
                </a:solidFill>
                <a:latin typeface="IBM Plex Sans"/>
              </a:rPr>
              <a:t>No</a:t>
            </a:r>
          </a:p>
        </p:txBody>
      </p:sp>
      <p:sp>
        <p:nvSpPr>
          <p:cNvPr id="317" name="TextBox 46"/>
          <p:cNvSpPr txBox="1"/>
          <p:nvPr/>
        </p:nvSpPr>
        <p:spPr>
          <a:xfrm>
            <a:off x="14578482" y="8083485"/>
            <a:ext cx="104816" cy="85297"/>
          </a:xfrm>
          <a:prstGeom prst="rect">
            <a:avLst/>
          </a:prstGeom>
        </p:spPr>
        <p:txBody>
          <a:bodyPr lIns="0" tIns="0" rIns="0" bIns="0" rtlCol="0" anchor="t">
            <a:spAutoFit/>
          </a:bodyPr>
          <a:lstStyle/>
          <a:p>
            <a:pPr algn="l">
              <a:lnSpc>
                <a:spcPts val="708"/>
              </a:lnSpc>
            </a:pPr>
            <a:r>
              <a:rPr lang="en-US" sz="505" spc="-1">
                <a:solidFill>
                  <a:srgbClr val="000000"/>
                </a:solidFill>
                <a:latin typeface="IBM Plex Sans"/>
              </a:rPr>
              <a:t>Yes</a:t>
            </a:r>
          </a:p>
        </p:txBody>
      </p:sp>
      <p:sp>
        <p:nvSpPr>
          <p:cNvPr id="318" name="TextBox 47"/>
          <p:cNvSpPr txBox="1"/>
          <p:nvPr/>
        </p:nvSpPr>
        <p:spPr>
          <a:xfrm>
            <a:off x="14648574" y="7026312"/>
            <a:ext cx="104804" cy="85297"/>
          </a:xfrm>
          <a:prstGeom prst="rect">
            <a:avLst/>
          </a:prstGeom>
        </p:spPr>
        <p:txBody>
          <a:bodyPr lIns="0" tIns="0" rIns="0" bIns="0" rtlCol="0" anchor="t">
            <a:spAutoFit/>
          </a:bodyPr>
          <a:lstStyle/>
          <a:p>
            <a:pPr algn="l">
              <a:lnSpc>
                <a:spcPts val="708"/>
              </a:lnSpc>
            </a:pPr>
            <a:r>
              <a:rPr lang="en-US" sz="505" spc="-1">
                <a:solidFill>
                  <a:srgbClr val="000000"/>
                </a:solidFill>
                <a:latin typeface="IBM Plex Sans"/>
              </a:rPr>
              <a:t>Yes</a:t>
            </a:r>
          </a:p>
        </p:txBody>
      </p:sp>
      <p:sp>
        <p:nvSpPr>
          <p:cNvPr id="319" name="TextBox 48"/>
          <p:cNvSpPr txBox="1"/>
          <p:nvPr/>
        </p:nvSpPr>
        <p:spPr>
          <a:xfrm>
            <a:off x="1036987" y="6660112"/>
            <a:ext cx="687482" cy="384721"/>
          </a:xfrm>
          <a:prstGeom prst="rect">
            <a:avLst/>
          </a:prstGeom>
        </p:spPr>
        <p:txBody>
          <a:bodyPr wrap="square" lIns="0" tIns="0" rIns="0" bIns="0" rtlCol="0" anchor="t">
            <a:spAutoFit/>
          </a:bodyPr>
          <a:lstStyle/>
          <a:p>
            <a:pPr algn="ctr">
              <a:lnSpc>
                <a:spcPts val="965"/>
              </a:lnSpc>
            </a:pPr>
            <a:r>
              <a:rPr lang="en-US" sz="797" spc="-1" dirty="0">
                <a:solidFill>
                  <a:srgbClr val="191919"/>
                </a:solidFill>
                <a:latin typeface="IBM Plex Sans"/>
              </a:rPr>
              <a:t>Display “Username already exists”</a:t>
            </a:r>
          </a:p>
        </p:txBody>
      </p:sp>
      <p:sp>
        <p:nvSpPr>
          <p:cNvPr id="320" name="TextBox 49"/>
          <p:cNvSpPr txBox="1"/>
          <p:nvPr/>
        </p:nvSpPr>
        <p:spPr>
          <a:xfrm>
            <a:off x="1052084" y="3940882"/>
            <a:ext cx="871680" cy="256480"/>
          </a:xfrm>
          <a:prstGeom prst="rect">
            <a:avLst/>
          </a:prstGeom>
        </p:spPr>
        <p:txBody>
          <a:bodyPr wrap="square" lIns="0" tIns="0" rIns="0" bIns="0" rtlCol="0" anchor="t">
            <a:spAutoFit/>
          </a:bodyPr>
          <a:lstStyle/>
          <a:p>
            <a:pPr algn="ctr">
              <a:lnSpc>
                <a:spcPts val="965"/>
              </a:lnSpc>
            </a:pPr>
            <a:r>
              <a:rPr lang="en-US" sz="797" spc="-1" dirty="0">
                <a:solidFill>
                  <a:srgbClr val="191919"/>
                </a:solidFill>
                <a:latin typeface="IBM Plex Sans"/>
              </a:rPr>
              <a:t>Display “Invalid email format!”</a:t>
            </a:r>
          </a:p>
        </p:txBody>
      </p:sp>
      <p:sp>
        <p:nvSpPr>
          <p:cNvPr id="321" name="TextBox 50"/>
          <p:cNvSpPr txBox="1"/>
          <p:nvPr/>
        </p:nvSpPr>
        <p:spPr>
          <a:xfrm>
            <a:off x="2275844" y="5472974"/>
            <a:ext cx="441562" cy="256480"/>
          </a:xfrm>
          <a:prstGeom prst="rect">
            <a:avLst/>
          </a:prstGeom>
        </p:spPr>
        <p:txBody>
          <a:bodyPr wrap="square" lIns="0" tIns="0" rIns="0" bIns="0" rtlCol="0" anchor="t">
            <a:spAutoFit/>
          </a:bodyPr>
          <a:lstStyle/>
          <a:p>
            <a:pPr algn="ctr">
              <a:lnSpc>
                <a:spcPts val="965"/>
              </a:lnSpc>
            </a:pPr>
            <a:r>
              <a:rPr lang="en-US" sz="797" spc="-1" dirty="0">
                <a:solidFill>
                  <a:srgbClr val="191919"/>
                </a:solidFill>
                <a:latin typeface="IBM Plex Sans"/>
              </a:rPr>
              <a:t>Enter Number</a:t>
            </a:r>
          </a:p>
        </p:txBody>
      </p:sp>
      <p:sp>
        <p:nvSpPr>
          <p:cNvPr id="322" name="TextBox 51"/>
          <p:cNvSpPr txBox="1"/>
          <p:nvPr/>
        </p:nvSpPr>
        <p:spPr>
          <a:xfrm>
            <a:off x="2261794" y="3954387"/>
            <a:ext cx="388077" cy="232495"/>
          </a:xfrm>
          <a:prstGeom prst="rect">
            <a:avLst/>
          </a:prstGeom>
        </p:spPr>
        <p:txBody>
          <a:bodyPr lIns="0" tIns="0" rIns="0" bIns="0" rtlCol="0" anchor="t">
            <a:spAutoFit/>
          </a:bodyPr>
          <a:lstStyle/>
          <a:p>
            <a:pPr algn="ctr">
              <a:lnSpc>
                <a:spcPts val="965"/>
              </a:lnSpc>
            </a:pPr>
            <a:r>
              <a:rPr lang="en-US" sz="797" spc="-1">
                <a:solidFill>
                  <a:srgbClr val="191919"/>
                </a:solidFill>
                <a:latin typeface="IBM Plex Sans"/>
              </a:rPr>
              <a:t>Is Email valid?</a:t>
            </a:r>
          </a:p>
        </p:txBody>
      </p:sp>
      <p:sp>
        <p:nvSpPr>
          <p:cNvPr id="323" name="TextBox 52"/>
          <p:cNvSpPr txBox="1"/>
          <p:nvPr/>
        </p:nvSpPr>
        <p:spPr>
          <a:xfrm>
            <a:off x="2183334" y="7460263"/>
            <a:ext cx="544971" cy="256480"/>
          </a:xfrm>
          <a:prstGeom prst="rect">
            <a:avLst/>
          </a:prstGeom>
        </p:spPr>
        <p:txBody>
          <a:bodyPr wrap="square" lIns="0" tIns="0" rIns="0" bIns="0" rtlCol="0" anchor="t">
            <a:spAutoFit/>
          </a:bodyPr>
          <a:lstStyle/>
          <a:p>
            <a:pPr algn="ctr">
              <a:lnSpc>
                <a:spcPts val="965"/>
              </a:lnSpc>
            </a:pPr>
            <a:r>
              <a:rPr lang="en-US" sz="797" spc="-1" dirty="0">
                <a:solidFill>
                  <a:srgbClr val="191919"/>
                </a:solidFill>
                <a:latin typeface="IBM Plex Sans"/>
              </a:rPr>
              <a:t>Enter Password</a:t>
            </a:r>
          </a:p>
        </p:txBody>
      </p:sp>
      <p:sp>
        <p:nvSpPr>
          <p:cNvPr id="324" name="TextBox 53"/>
          <p:cNvSpPr txBox="1"/>
          <p:nvPr/>
        </p:nvSpPr>
        <p:spPr>
          <a:xfrm>
            <a:off x="2222370" y="6057045"/>
            <a:ext cx="466901" cy="232495"/>
          </a:xfrm>
          <a:prstGeom prst="rect">
            <a:avLst/>
          </a:prstGeom>
        </p:spPr>
        <p:txBody>
          <a:bodyPr lIns="0" tIns="0" rIns="0" bIns="0" rtlCol="0" anchor="t">
            <a:spAutoFit/>
          </a:bodyPr>
          <a:lstStyle/>
          <a:p>
            <a:pPr algn="ctr">
              <a:lnSpc>
                <a:spcPts val="965"/>
              </a:lnSpc>
            </a:pPr>
            <a:r>
              <a:rPr lang="en-US" sz="797" spc="-1">
                <a:solidFill>
                  <a:srgbClr val="191919"/>
                </a:solidFill>
                <a:latin typeface="IBM Plex Sans"/>
              </a:rPr>
              <a:t>Enter Username</a:t>
            </a:r>
          </a:p>
        </p:txBody>
      </p:sp>
      <p:sp>
        <p:nvSpPr>
          <p:cNvPr id="325" name="TextBox 54"/>
          <p:cNvSpPr txBox="1"/>
          <p:nvPr/>
        </p:nvSpPr>
        <p:spPr>
          <a:xfrm>
            <a:off x="2216713" y="4772085"/>
            <a:ext cx="526031" cy="256480"/>
          </a:xfrm>
          <a:prstGeom prst="rect">
            <a:avLst/>
          </a:prstGeom>
        </p:spPr>
        <p:txBody>
          <a:bodyPr wrap="square" lIns="0" tIns="0" rIns="0" bIns="0" rtlCol="0" anchor="t">
            <a:spAutoFit/>
          </a:bodyPr>
          <a:lstStyle/>
          <a:p>
            <a:pPr algn="ctr">
              <a:lnSpc>
                <a:spcPts val="965"/>
              </a:lnSpc>
            </a:pPr>
            <a:r>
              <a:rPr lang="en-US" sz="797" spc="-1" dirty="0">
                <a:solidFill>
                  <a:srgbClr val="191919"/>
                </a:solidFill>
                <a:latin typeface="IBM Plex Sans"/>
              </a:rPr>
              <a:t>Is Email Duplicate?</a:t>
            </a:r>
          </a:p>
        </p:txBody>
      </p:sp>
      <p:sp>
        <p:nvSpPr>
          <p:cNvPr id="326" name="TextBox 55"/>
          <p:cNvSpPr txBox="1"/>
          <p:nvPr/>
        </p:nvSpPr>
        <p:spPr>
          <a:xfrm>
            <a:off x="2192344" y="8899935"/>
            <a:ext cx="655579" cy="141064"/>
          </a:xfrm>
          <a:prstGeom prst="rect">
            <a:avLst/>
          </a:prstGeom>
        </p:spPr>
        <p:txBody>
          <a:bodyPr wrap="square" lIns="0" tIns="0" rIns="0" bIns="0" rtlCol="0" anchor="t">
            <a:spAutoFit/>
          </a:bodyPr>
          <a:lstStyle/>
          <a:p>
            <a:pPr algn="l">
              <a:lnSpc>
                <a:spcPts val="1115"/>
              </a:lnSpc>
            </a:pPr>
            <a:r>
              <a:rPr lang="en-US" sz="797" spc="-1" dirty="0">
                <a:solidFill>
                  <a:srgbClr val="191919"/>
                </a:solidFill>
                <a:latin typeface="IBM Plex Sans"/>
              </a:rPr>
              <a:t>Select Type</a:t>
            </a:r>
          </a:p>
        </p:txBody>
      </p:sp>
      <p:sp>
        <p:nvSpPr>
          <p:cNvPr id="327" name="TextBox 56"/>
          <p:cNvSpPr txBox="1"/>
          <p:nvPr/>
        </p:nvSpPr>
        <p:spPr>
          <a:xfrm>
            <a:off x="2225192" y="2669426"/>
            <a:ext cx="461366" cy="232495"/>
          </a:xfrm>
          <a:prstGeom prst="rect">
            <a:avLst/>
          </a:prstGeom>
        </p:spPr>
        <p:txBody>
          <a:bodyPr lIns="0" tIns="0" rIns="0" bIns="0" rtlCol="0" anchor="t">
            <a:spAutoFit/>
          </a:bodyPr>
          <a:lstStyle/>
          <a:p>
            <a:pPr algn="ctr">
              <a:lnSpc>
                <a:spcPts val="965"/>
              </a:lnSpc>
            </a:pPr>
            <a:r>
              <a:rPr lang="en-US" sz="797" spc="-1">
                <a:solidFill>
                  <a:srgbClr val="191919"/>
                </a:solidFill>
                <a:latin typeface="IBM Plex Sans"/>
              </a:rPr>
              <a:t>Enter Last Name</a:t>
            </a:r>
          </a:p>
        </p:txBody>
      </p:sp>
      <p:sp>
        <p:nvSpPr>
          <p:cNvPr id="328" name="TextBox 57"/>
          <p:cNvSpPr txBox="1"/>
          <p:nvPr/>
        </p:nvSpPr>
        <p:spPr>
          <a:xfrm>
            <a:off x="2213384" y="2081600"/>
            <a:ext cx="529361" cy="256480"/>
          </a:xfrm>
          <a:prstGeom prst="rect">
            <a:avLst/>
          </a:prstGeom>
        </p:spPr>
        <p:txBody>
          <a:bodyPr wrap="square" lIns="0" tIns="0" rIns="0" bIns="0" rtlCol="0" anchor="t">
            <a:spAutoFit/>
          </a:bodyPr>
          <a:lstStyle/>
          <a:p>
            <a:pPr algn="ctr">
              <a:lnSpc>
                <a:spcPts val="965"/>
              </a:lnSpc>
            </a:pPr>
            <a:r>
              <a:rPr lang="en-US" sz="797" spc="-1" dirty="0">
                <a:solidFill>
                  <a:srgbClr val="191919"/>
                </a:solidFill>
                <a:latin typeface="IBM Plex Sans"/>
              </a:rPr>
              <a:t>Enter First Name</a:t>
            </a:r>
          </a:p>
        </p:txBody>
      </p:sp>
      <p:sp>
        <p:nvSpPr>
          <p:cNvPr id="329" name="TextBox 58"/>
          <p:cNvSpPr txBox="1"/>
          <p:nvPr/>
        </p:nvSpPr>
        <p:spPr>
          <a:xfrm>
            <a:off x="2204889" y="6657781"/>
            <a:ext cx="573764" cy="232495"/>
          </a:xfrm>
          <a:prstGeom prst="rect">
            <a:avLst/>
          </a:prstGeom>
        </p:spPr>
        <p:txBody>
          <a:bodyPr lIns="0" tIns="0" rIns="0" bIns="0" rtlCol="0" anchor="t">
            <a:spAutoFit/>
          </a:bodyPr>
          <a:lstStyle/>
          <a:p>
            <a:pPr algn="ctr">
              <a:lnSpc>
                <a:spcPts val="965"/>
              </a:lnSpc>
            </a:pPr>
            <a:r>
              <a:rPr lang="en-US" sz="797" spc="-1" dirty="0">
                <a:solidFill>
                  <a:srgbClr val="191919"/>
                </a:solidFill>
                <a:latin typeface="IBM Plex Sans"/>
              </a:rPr>
              <a:t>Is Username Duplicate?</a:t>
            </a:r>
          </a:p>
        </p:txBody>
      </p:sp>
      <p:sp>
        <p:nvSpPr>
          <p:cNvPr id="330" name="TextBox 59"/>
          <p:cNvSpPr txBox="1"/>
          <p:nvPr/>
        </p:nvSpPr>
        <p:spPr>
          <a:xfrm>
            <a:off x="2194258" y="3292851"/>
            <a:ext cx="523148" cy="128888"/>
          </a:xfrm>
          <a:prstGeom prst="rect">
            <a:avLst/>
          </a:prstGeom>
        </p:spPr>
        <p:txBody>
          <a:bodyPr lIns="0" tIns="0" rIns="0" bIns="0" rtlCol="0" anchor="t">
            <a:spAutoFit/>
          </a:bodyPr>
          <a:lstStyle/>
          <a:p>
            <a:pPr algn="l">
              <a:lnSpc>
                <a:spcPts val="1115"/>
              </a:lnSpc>
            </a:pPr>
            <a:r>
              <a:rPr lang="en-US" sz="797" spc="-1">
                <a:solidFill>
                  <a:srgbClr val="191919"/>
                </a:solidFill>
                <a:latin typeface="IBM Plex Sans"/>
              </a:rPr>
              <a:t>Enter Email</a:t>
            </a:r>
          </a:p>
        </p:txBody>
      </p:sp>
      <p:sp>
        <p:nvSpPr>
          <p:cNvPr id="331" name="TextBox 60"/>
          <p:cNvSpPr txBox="1"/>
          <p:nvPr/>
        </p:nvSpPr>
        <p:spPr>
          <a:xfrm>
            <a:off x="2166147" y="8159704"/>
            <a:ext cx="579396" cy="232495"/>
          </a:xfrm>
          <a:prstGeom prst="rect">
            <a:avLst/>
          </a:prstGeom>
        </p:spPr>
        <p:txBody>
          <a:bodyPr lIns="0" tIns="0" rIns="0" bIns="0" rtlCol="0" anchor="t">
            <a:spAutoFit/>
          </a:bodyPr>
          <a:lstStyle/>
          <a:p>
            <a:pPr algn="ctr">
              <a:lnSpc>
                <a:spcPts val="965"/>
              </a:lnSpc>
            </a:pPr>
            <a:r>
              <a:rPr lang="en-US" sz="797" spc="-1">
                <a:solidFill>
                  <a:srgbClr val="191919"/>
                </a:solidFill>
                <a:latin typeface="IBM Plex Sans"/>
              </a:rPr>
              <a:t>Is Password valid?</a:t>
            </a:r>
          </a:p>
        </p:txBody>
      </p:sp>
      <p:sp>
        <p:nvSpPr>
          <p:cNvPr id="332" name="TextBox 61"/>
          <p:cNvSpPr txBox="1"/>
          <p:nvPr/>
        </p:nvSpPr>
        <p:spPr>
          <a:xfrm>
            <a:off x="3081899" y="8068105"/>
            <a:ext cx="816777" cy="384721"/>
          </a:xfrm>
          <a:prstGeom prst="rect">
            <a:avLst/>
          </a:prstGeom>
        </p:spPr>
        <p:txBody>
          <a:bodyPr wrap="square" lIns="0" tIns="0" rIns="0" bIns="0" rtlCol="0" anchor="t">
            <a:spAutoFit/>
          </a:bodyPr>
          <a:lstStyle/>
          <a:p>
            <a:pPr algn="ctr">
              <a:lnSpc>
                <a:spcPts val="965"/>
              </a:lnSpc>
            </a:pPr>
            <a:r>
              <a:rPr lang="en-US" sz="797" spc="-1" dirty="0">
                <a:solidFill>
                  <a:srgbClr val="191919"/>
                </a:solidFill>
                <a:latin typeface="IBM Plex Sans"/>
              </a:rPr>
              <a:t>Display “Username already exists”</a:t>
            </a:r>
          </a:p>
        </p:txBody>
      </p:sp>
      <p:sp>
        <p:nvSpPr>
          <p:cNvPr id="333" name="TextBox 62"/>
          <p:cNvSpPr txBox="1"/>
          <p:nvPr/>
        </p:nvSpPr>
        <p:spPr>
          <a:xfrm>
            <a:off x="3239295" y="4772084"/>
            <a:ext cx="703975" cy="225439"/>
          </a:xfrm>
          <a:prstGeom prst="rect">
            <a:avLst/>
          </a:prstGeom>
        </p:spPr>
        <p:txBody>
          <a:bodyPr lIns="0" tIns="0" rIns="0" bIns="0" rtlCol="0" anchor="t">
            <a:spAutoFit/>
          </a:bodyPr>
          <a:lstStyle/>
          <a:p>
            <a:pPr algn="ctr">
              <a:lnSpc>
                <a:spcPts val="965"/>
              </a:lnSpc>
            </a:pPr>
            <a:r>
              <a:rPr lang="en-US" sz="797" spc="-1">
                <a:solidFill>
                  <a:srgbClr val="191919"/>
                </a:solidFill>
                <a:latin typeface="IBM Plex Sans"/>
              </a:rPr>
              <a:t>Display “Email already exists”</a:t>
            </a:r>
          </a:p>
        </p:txBody>
      </p:sp>
      <p:sp>
        <p:nvSpPr>
          <p:cNvPr id="334" name="TextBox 63"/>
          <p:cNvSpPr txBox="1"/>
          <p:nvPr/>
        </p:nvSpPr>
        <p:spPr>
          <a:xfrm>
            <a:off x="7328059" y="6962348"/>
            <a:ext cx="360001" cy="232495"/>
          </a:xfrm>
          <a:prstGeom prst="rect">
            <a:avLst/>
          </a:prstGeom>
        </p:spPr>
        <p:txBody>
          <a:bodyPr lIns="0" tIns="0" rIns="0" bIns="0" rtlCol="0" anchor="t">
            <a:spAutoFit/>
          </a:bodyPr>
          <a:lstStyle/>
          <a:p>
            <a:pPr algn="ctr">
              <a:lnSpc>
                <a:spcPts val="965"/>
              </a:lnSpc>
            </a:pPr>
            <a:r>
              <a:rPr lang="en-US" sz="797" spc="-1">
                <a:solidFill>
                  <a:srgbClr val="191919"/>
                </a:solidFill>
                <a:latin typeface="IBM Plex Sans"/>
              </a:rPr>
              <a:t>Display Table</a:t>
            </a:r>
          </a:p>
        </p:txBody>
      </p:sp>
      <p:sp>
        <p:nvSpPr>
          <p:cNvPr id="335" name="TextBox 64"/>
          <p:cNvSpPr txBox="1"/>
          <p:nvPr/>
        </p:nvSpPr>
        <p:spPr>
          <a:xfrm>
            <a:off x="7328059" y="8948199"/>
            <a:ext cx="360001" cy="232495"/>
          </a:xfrm>
          <a:prstGeom prst="rect">
            <a:avLst/>
          </a:prstGeom>
        </p:spPr>
        <p:txBody>
          <a:bodyPr lIns="0" tIns="0" rIns="0" bIns="0" rtlCol="0" anchor="t">
            <a:spAutoFit/>
          </a:bodyPr>
          <a:lstStyle/>
          <a:p>
            <a:pPr algn="ctr">
              <a:lnSpc>
                <a:spcPts val="965"/>
              </a:lnSpc>
            </a:pPr>
            <a:r>
              <a:rPr lang="en-US" sz="797" spc="-1">
                <a:solidFill>
                  <a:srgbClr val="191919"/>
                </a:solidFill>
                <a:latin typeface="IBM Plex Sans"/>
              </a:rPr>
              <a:t>Display Table</a:t>
            </a:r>
          </a:p>
        </p:txBody>
      </p:sp>
      <p:sp>
        <p:nvSpPr>
          <p:cNvPr id="336" name="TextBox 65"/>
          <p:cNvSpPr txBox="1"/>
          <p:nvPr/>
        </p:nvSpPr>
        <p:spPr>
          <a:xfrm>
            <a:off x="7970545" y="2435800"/>
            <a:ext cx="360001" cy="232495"/>
          </a:xfrm>
          <a:prstGeom prst="rect">
            <a:avLst/>
          </a:prstGeom>
        </p:spPr>
        <p:txBody>
          <a:bodyPr lIns="0" tIns="0" rIns="0" bIns="0" rtlCol="0" anchor="t">
            <a:spAutoFit/>
          </a:bodyPr>
          <a:lstStyle/>
          <a:p>
            <a:pPr algn="ctr">
              <a:lnSpc>
                <a:spcPts val="965"/>
              </a:lnSpc>
            </a:pPr>
            <a:r>
              <a:rPr lang="en-US" sz="797" spc="-1">
                <a:solidFill>
                  <a:srgbClr val="191919"/>
                </a:solidFill>
                <a:latin typeface="IBM Plex Sans"/>
              </a:rPr>
              <a:t>Display Table</a:t>
            </a:r>
          </a:p>
        </p:txBody>
      </p:sp>
      <p:sp>
        <p:nvSpPr>
          <p:cNvPr id="337" name="TextBox 66"/>
          <p:cNvSpPr txBox="1"/>
          <p:nvPr/>
        </p:nvSpPr>
        <p:spPr>
          <a:xfrm>
            <a:off x="7875867" y="3871987"/>
            <a:ext cx="566412" cy="256480"/>
          </a:xfrm>
          <a:prstGeom prst="rect">
            <a:avLst/>
          </a:prstGeom>
        </p:spPr>
        <p:txBody>
          <a:bodyPr wrap="square" lIns="0" tIns="0" rIns="0" bIns="0" rtlCol="0" anchor="t">
            <a:spAutoFit/>
          </a:bodyPr>
          <a:lstStyle/>
          <a:p>
            <a:pPr algn="ctr">
              <a:lnSpc>
                <a:spcPts val="965"/>
              </a:lnSpc>
            </a:pPr>
            <a:r>
              <a:rPr lang="en-US" sz="797" spc="-1" dirty="0">
                <a:solidFill>
                  <a:srgbClr val="191919"/>
                </a:solidFill>
                <a:latin typeface="IBM Plex Sans"/>
              </a:rPr>
              <a:t>Display Notification</a:t>
            </a:r>
          </a:p>
        </p:txBody>
      </p:sp>
      <p:sp>
        <p:nvSpPr>
          <p:cNvPr id="338" name="TextBox 67"/>
          <p:cNvSpPr txBox="1"/>
          <p:nvPr/>
        </p:nvSpPr>
        <p:spPr>
          <a:xfrm>
            <a:off x="7997094" y="3104558"/>
            <a:ext cx="461317" cy="355151"/>
          </a:xfrm>
          <a:prstGeom prst="rect">
            <a:avLst/>
          </a:prstGeom>
        </p:spPr>
        <p:txBody>
          <a:bodyPr lIns="0" tIns="0" rIns="0" bIns="0" rtlCol="0" anchor="t">
            <a:spAutoFit/>
          </a:bodyPr>
          <a:lstStyle/>
          <a:p>
            <a:pPr algn="ctr">
              <a:lnSpc>
                <a:spcPts val="965"/>
              </a:lnSpc>
            </a:pPr>
            <a:r>
              <a:rPr lang="en-US" sz="797" spc="-1" dirty="0">
                <a:solidFill>
                  <a:srgbClr val="191919"/>
                </a:solidFill>
                <a:latin typeface="IBM Plex Sans"/>
              </a:rPr>
              <a:t>Display Borrowed Table</a:t>
            </a:r>
          </a:p>
        </p:txBody>
      </p:sp>
      <p:sp>
        <p:nvSpPr>
          <p:cNvPr id="339" name="TextBox 68"/>
          <p:cNvSpPr txBox="1"/>
          <p:nvPr/>
        </p:nvSpPr>
        <p:spPr>
          <a:xfrm>
            <a:off x="7922086" y="4596862"/>
            <a:ext cx="573703" cy="232495"/>
          </a:xfrm>
          <a:prstGeom prst="rect">
            <a:avLst/>
          </a:prstGeom>
        </p:spPr>
        <p:txBody>
          <a:bodyPr lIns="0" tIns="0" rIns="0" bIns="0" rtlCol="0" anchor="t">
            <a:spAutoFit/>
          </a:bodyPr>
          <a:lstStyle/>
          <a:p>
            <a:pPr algn="ctr">
              <a:lnSpc>
                <a:spcPts val="965"/>
              </a:lnSpc>
            </a:pPr>
            <a:r>
              <a:rPr lang="en-US" sz="797" spc="-1">
                <a:solidFill>
                  <a:srgbClr val="191919"/>
                </a:solidFill>
                <a:latin typeface="IBM Plex Sans"/>
              </a:rPr>
              <a:t>Display User Profile</a:t>
            </a:r>
          </a:p>
        </p:txBody>
      </p:sp>
      <p:sp>
        <p:nvSpPr>
          <p:cNvPr id="340" name="TextBox 69"/>
          <p:cNvSpPr txBox="1"/>
          <p:nvPr/>
        </p:nvSpPr>
        <p:spPr>
          <a:xfrm>
            <a:off x="7857287" y="5222572"/>
            <a:ext cx="703300" cy="232495"/>
          </a:xfrm>
          <a:prstGeom prst="rect">
            <a:avLst/>
          </a:prstGeom>
        </p:spPr>
        <p:txBody>
          <a:bodyPr lIns="0" tIns="0" rIns="0" bIns="0" rtlCol="0" anchor="t">
            <a:spAutoFit/>
          </a:bodyPr>
          <a:lstStyle/>
          <a:p>
            <a:pPr algn="ctr">
              <a:lnSpc>
                <a:spcPts val="965"/>
              </a:lnSpc>
            </a:pPr>
            <a:r>
              <a:rPr lang="en-US" sz="797" spc="-1" dirty="0">
                <a:solidFill>
                  <a:srgbClr val="191919"/>
                </a:solidFill>
                <a:latin typeface="IBM Plex Sans"/>
              </a:rPr>
              <a:t>Display “Logout Successful!”</a:t>
            </a:r>
          </a:p>
        </p:txBody>
      </p:sp>
      <p:sp>
        <p:nvSpPr>
          <p:cNvPr id="341" name="TextBox 70"/>
          <p:cNvSpPr txBox="1"/>
          <p:nvPr/>
        </p:nvSpPr>
        <p:spPr>
          <a:xfrm>
            <a:off x="8110074" y="8948199"/>
            <a:ext cx="635789" cy="232495"/>
          </a:xfrm>
          <a:prstGeom prst="rect">
            <a:avLst/>
          </a:prstGeom>
        </p:spPr>
        <p:txBody>
          <a:bodyPr lIns="0" tIns="0" rIns="0" bIns="0" rtlCol="0" anchor="t">
            <a:spAutoFit/>
          </a:bodyPr>
          <a:lstStyle/>
          <a:p>
            <a:pPr algn="ctr">
              <a:lnSpc>
                <a:spcPts val="965"/>
              </a:lnSpc>
            </a:pPr>
            <a:r>
              <a:rPr lang="en-US" sz="797" spc="-1">
                <a:solidFill>
                  <a:srgbClr val="191919"/>
                </a:solidFill>
                <a:latin typeface="IBM Plex Sans"/>
              </a:rPr>
              <a:t>Enter Book id to remove</a:t>
            </a:r>
          </a:p>
        </p:txBody>
      </p:sp>
      <p:sp>
        <p:nvSpPr>
          <p:cNvPr id="342" name="TextBox 71"/>
          <p:cNvSpPr txBox="1"/>
          <p:nvPr/>
        </p:nvSpPr>
        <p:spPr>
          <a:xfrm>
            <a:off x="9160137" y="7965222"/>
            <a:ext cx="482133" cy="260227"/>
          </a:xfrm>
          <a:prstGeom prst="rect">
            <a:avLst/>
          </a:prstGeom>
        </p:spPr>
        <p:txBody>
          <a:bodyPr wrap="square" lIns="0" tIns="0" rIns="0" bIns="0" rtlCol="0" anchor="t">
            <a:spAutoFit/>
          </a:bodyPr>
          <a:lstStyle/>
          <a:p>
            <a:pPr algn="ctr">
              <a:lnSpc>
                <a:spcPts val="965"/>
              </a:lnSpc>
            </a:pPr>
            <a:r>
              <a:rPr lang="en-US" sz="797" spc="-1" dirty="0">
                <a:solidFill>
                  <a:srgbClr val="191919"/>
                </a:solidFill>
                <a:latin typeface="IBM Plex Sans"/>
              </a:rPr>
              <a:t>Enter Book id</a:t>
            </a:r>
          </a:p>
        </p:txBody>
      </p:sp>
      <p:sp>
        <p:nvSpPr>
          <p:cNvPr id="343" name="TextBox 72"/>
          <p:cNvSpPr txBox="1"/>
          <p:nvPr/>
        </p:nvSpPr>
        <p:spPr>
          <a:xfrm>
            <a:off x="9070609" y="4543120"/>
            <a:ext cx="649044" cy="256480"/>
          </a:xfrm>
          <a:prstGeom prst="rect">
            <a:avLst/>
          </a:prstGeom>
        </p:spPr>
        <p:txBody>
          <a:bodyPr wrap="square" lIns="0" tIns="0" rIns="0" bIns="0" rtlCol="0" anchor="t">
            <a:spAutoFit/>
          </a:bodyPr>
          <a:lstStyle/>
          <a:p>
            <a:pPr algn="ctr">
              <a:lnSpc>
                <a:spcPts val="965"/>
              </a:lnSpc>
            </a:pPr>
            <a:r>
              <a:rPr lang="en-US" sz="797" spc="-1" dirty="0">
                <a:solidFill>
                  <a:srgbClr val="191919"/>
                </a:solidFill>
                <a:latin typeface="IBM Plex Sans"/>
              </a:rPr>
              <a:t>Change Password</a:t>
            </a:r>
          </a:p>
        </p:txBody>
      </p:sp>
      <p:sp>
        <p:nvSpPr>
          <p:cNvPr id="344" name="TextBox 73"/>
          <p:cNvSpPr txBox="1"/>
          <p:nvPr/>
        </p:nvSpPr>
        <p:spPr>
          <a:xfrm>
            <a:off x="9305761" y="6953717"/>
            <a:ext cx="444597" cy="256480"/>
          </a:xfrm>
          <a:prstGeom prst="rect">
            <a:avLst/>
          </a:prstGeom>
        </p:spPr>
        <p:txBody>
          <a:bodyPr wrap="square" lIns="0" tIns="0" rIns="0" bIns="0" rtlCol="0" anchor="t">
            <a:spAutoFit/>
          </a:bodyPr>
          <a:lstStyle/>
          <a:p>
            <a:pPr algn="ctr">
              <a:lnSpc>
                <a:spcPts val="965"/>
              </a:lnSpc>
            </a:pPr>
            <a:r>
              <a:rPr lang="en-US" sz="797" spc="-1" dirty="0">
                <a:solidFill>
                  <a:srgbClr val="191919"/>
                </a:solidFill>
                <a:latin typeface="IBM Plex Sans"/>
              </a:rPr>
              <a:t>Enter Book id</a:t>
            </a:r>
          </a:p>
        </p:txBody>
      </p:sp>
      <p:sp>
        <p:nvSpPr>
          <p:cNvPr id="345" name="TextBox 74"/>
          <p:cNvSpPr txBox="1"/>
          <p:nvPr/>
        </p:nvSpPr>
        <p:spPr>
          <a:xfrm>
            <a:off x="9377243" y="8948199"/>
            <a:ext cx="466901" cy="232495"/>
          </a:xfrm>
          <a:prstGeom prst="rect">
            <a:avLst/>
          </a:prstGeom>
        </p:spPr>
        <p:txBody>
          <a:bodyPr lIns="0" tIns="0" rIns="0" bIns="0" rtlCol="0" anchor="t">
            <a:spAutoFit/>
          </a:bodyPr>
          <a:lstStyle/>
          <a:p>
            <a:pPr algn="ctr">
              <a:lnSpc>
                <a:spcPts val="965"/>
              </a:lnSpc>
            </a:pPr>
            <a:r>
              <a:rPr lang="en-US" sz="797" spc="-1">
                <a:solidFill>
                  <a:srgbClr val="191919"/>
                </a:solidFill>
                <a:latin typeface="IBM Plex Sans"/>
              </a:rPr>
              <a:t>Is BookID valid?</a:t>
            </a:r>
          </a:p>
        </p:txBody>
      </p:sp>
      <p:sp>
        <p:nvSpPr>
          <p:cNvPr id="346" name="TextBox 75"/>
          <p:cNvSpPr txBox="1"/>
          <p:nvPr/>
        </p:nvSpPr>
        <p:spPr>
          <a:xfrm>
            <a:off x="9128874" y="9578730"/>
            <a:ext cx="875840" cy="384721"/>
          </a:xfrm>
          <a:prstGeom prst="rect">
            <a:avLst/>
          </a:prstGeom>
        </p:spPr>
        <p:txBody>
          <a:bodyPr wrap="square" lIns="0" tIns="0" rIns="0" bIns="0" rtlCol="0" anchor="t">
            <a:spAutoFit/>
          </a:bodyPr>
          <a:lstStyle/>
          <a:p>
            <a:pPr algn="ctr">
              <a:lnSpc>
                <a:spcPts val="965"/>
              </a:lnSpc>
            </a:pPr>
            <a:r>
              <a:rPr lang="en-US" sz="797" spc="-1" dirty="0">
                <a:solidFill>
                  <a:srgbClr val="191919"/>
                </a:solidFill>
                <a:latin typeface="IBM Plex Sans"/>
              </a:rPr>
              <a:t>Display “No book found with the provided Book ID”</a:t>
            </a:r>
          </a:p>
        </p:txBody>
      </p:sp>
      <p:sp>
        <p:nvSpPr>
          <p:cNvPr id="347" name="TextBox 76"/>
          <p:cNvSpPr txBox="1"/>
          <p:nvPr/>
        </p:nvSpPr>
        <p:spPr>
          <a:xfrm>
            <a:off x="9906096" y="858810"/>
            <a:ext cx="635789" cy="232495"/>
          </a:xfrm>
          <a:prstGeom prst="rect">
            <a:avLst/>
          </a:prstGeom>
        </p:spPr>
        <p:txBody>
          <a:bodyPr lIns="0" tIns="0" rIns="0" bIns="0" rtlCol="0" anchor="t">
            <a:spAutoFit/>
          </a:bodyPr>
          <a:lstStyle/>
          <a:p>
            <a:pPr algn="ctr">
              <a:lnSpc>
                <a:spcPts val="965"/>
              </a:lnSpc>
            </a:pPr>
            <a:r>
              <a:rPr lang="en-US" sz="797" spc="-1">
                <a:solidFill>
                  <a:srgbClr val="191919"/>
                </a:solidFill>
                <a:latin typeface="IBM Plex Sans"/>
              </a:rPr>
              <a:t>Select Date to Return</a:t>
            </a:r>
          </a:p>
        </p:txBody>
      </p:sp>
      <p:sp>
        <p:nvSpPr>
          <p:cNvPr id="348" name="TextBox 77"/>
          <p:cNvSpPr txBox="1"/>
          <p:nvPr/>
        </p:nvSpPr>
        <p:spPr>
          <a:xfrm>
            <a:off x="10113363" y="4509689"/>
            <a:ext cx="513329" cy="384721"/>
          </a:xfrm>
          <a:prstGeom prst="rect">
            <a:avLst/>
          </a:prstGeom>
        </p:spPr>
        <p:txBody>
          <a:bodyPr wrap="square" lIns="0" tIns="0" rIns="0" bIns="0" rtlCol="0" anchor="t">
            <a:spAutoFit/>
          </a:bodyPr>
          <a:lstStyle/>
          <a:p>
            <a:pPr algn="ctr">
              <a:lnSpc>
                <a:spcPts val="965"/>
              </a:lnSpc>
            </a:pPr>
            <a:r>
              <a:rPr lang="en-US" sz="797" spc="-1" dirty="0">
                <a:solidFill>
                  <a:srgbClr val="191919"/>
                </a:solidFill>
                <a:latin typeface="IBM Plex Sans"/>
              </a:rPr>
              <a:t>Change Password Form</a:t>
            </a:r>
          </a:p>
        </p:txBody>
      </p:sp>
      <p:sp>
        <p:nvSpPr>
          <p:cNvPr id="349" name="TextBox 78"/>
          <p:cNvSpPr txBox="1"/>
          <p:nvPr/>
        </p:nvSpPr>
        <p:spPr>
          <a:xfrm>
            <a:off x="10081506" y="7989698"/>
            <a:ext cx="546071" cy="256480"/>
          </a:xfrm>
          <a:prstGeom prst="rect">
            <a:avLst/>
          </a:prstGeom>
        </p:spPr>
        <p:txBody>
          <a:bodyPr wrap="square" lIns="0" tIns="0" rIns="0" bIns="0" rtlCol="0" anchor="t">
            <a:spAutoFit/>
          </a:bodyPr>
          <a:lstStyle/>
          <a:p>
            <a:pPr algn="ctr">
              <a:lnSpc>
                <a:spcPts val="965"/>
              </a:lnSpc>
            </a:pPr>
            <a:r>
              <a:rPr lang="en-US" sz="797" spc="-1" dirty="0">
                <a:solidFill>
                  <a:srgbClr val="191919"/>
                </a:solidFill>
                <a:latin typeface="IBM Plex Sans"/>
              </a:rPr>
              <a:t>Enter Book name</a:t>
            </a:r>
          </a:p>
        </p:txBody>
      </p:sp>
      <p:sp>
        <p:nvSpPr>
          <p:cNvPr id="350" name="TextBox 79"/>
          <p:cNvSpPr txBox="1"/>
          <p:nvPr/>
        </p:nvSpPr>
        <p:spPr>
          <a:xfrm>
            <a:off x="9986117" y="1542249"/>
            <a:ext cx="680591" cy="384721"/>
          </a:xfrm>
          <a:prstGeom prst="rect">
            <a:avLst/>
          </a:prstGeom>
        </p:spPr>
        <p:txBody>
          <a:bodyPr wrap="square" lIns="0" tIns="0" rIns="0" bIns="0" rtlCol="0" anchor="t">
            <a:spAutoFit/>
          </a:bodyPr>
          <a:lstStyle/>
          <a:p>
            <a:pPr algn="ctr">
              <a:lnSpc>
                <a:spcPts val="965"/>
              </a:lnSpc>
            </a:pPr>
            <a:r>
              <a:rPr lang="en-US" sz="797" spc="-1" dirty="0">
                <a:solidFill>
                  <a:srgbClr val="191919"/>
                </a:solidFill>
                <a:latin typeface="IBM Plex Sans"/>
              </a:rPr>
              <a:t>Display “Book returned successfully”</a:t>
            </a:r>
          </a:p>
        </p:txBody>
      </p:sp>
      <p:sp>
        <p:nvSpPr>
          <p:cNvPr id="351" name="TextBox 80"/>
          <p:cNvSpPr txBox="1"/>
          <p:nvPr/>
        </p:nvSpPr>
        <p:spPr>
          <a:xfrm>
            <a:off x="10125055" y="6937917"/>
            <a:ext cx="530028" cy="256480"/>
          </a:xfrm>
          <a:prstGeom prst="rect">
            <a:avLst/>
          </a:prstGeom>
        </p:spPr>
        <p:txBody>
          <a:bodyPr wrap="square" lIns="0" tIns="0" rIns="0" bIns="0" rtlCol="0" anchor="t">
            <a:spAutoFit/>
          </a:bodyPr>
          <a:lstStyle/>
          <a:p>
            <a:pPr algn="ctr">
              <a:lnSpc>
                <a:spcPts val="965"/>
              </a:lnSpc>
            </a:pPr>
            <a:r>
              <a:rPr lang="en-US" sz="797" spc="-1" dirty="0">
                <a:solidFill>
                  <a:srgbClr val="191919"/>
                </a:solidFill>
                <a:latin typeface="IBM Plex Sans"/>
              </a:rPr>
              <a:t>Enter Book name</a:t>
            </a:r>
          </a:p>
        </p:txBody>
      </p:sp>
      <p:sp>
        <p:nvSpPr>
          <p:cNvPr id="352" name="TextBox 81"/>
          <p:cNvSpPr txBox="1"/>
          <p:nvPr/>
        </p:nvSpPr>
        <p:spPr>
          <a:xfrm>
            <a:off x="10541420" y="8847673"/>
            <a:ext cx="737178" cy="384721"/>
          </a:xfrm>
          <a:prstGeom prst="rect">
            <a:avLst/>
          </a:prstGeom>
        </p:spPr>
        <p:txBody>
          <a:bodyPr wrap="square" lIns="0" tIns="0" rIns="0" bIns="0" rtlCol="0" anchor="t">
            <a:spAutoFit/>
          </a:bodyPr>
          <a:lstStyle/>
          <a:p>
            <a:pPr algn="ctr">
              <a:lnSpc>
                <a:spcPts val="965"/>
              </a:lnSpc>
            </a:pPr>
            <a:r>
              <a:rPr lang="en-US" sz="797" spc="-1" dirty="0">
                <a:solidFill>
                  <a:srgbClr val="191919"/>
                </a:solidFill>
                <a:latin typeface="IBM Plex Sans"/>
              </a:rPr>
              <a:t>Display “Book removed successfully” </a:t>
            </a:r>
          </a:p>
        </p:txBody>
      </p:sp>
      <p:sp>
        <p:nvSpPr>
          <p:cNvPr id="353" name="TextBox 82"/>
          <p:cNvSpPr txBox="1"/>
          <p:nvPr/>
        </p:nvSpPr>
        <p:spPr>
          <a:xfrm>
            <a:off x="11101347" y="6962348"/>
            <a:ext cx="354503" cy="256480"/>
          </a:xfrm>
          <a:prstGeom prst="rect">
            <a:avLst/>
          </a:prstGeom>
        </p:spPr>
        <p:txBody>
          <a:bodyPr wrap="square" lIns="0" tIns="0" rIns="0" bIns="0" rtlCol="0" anchor="t">
            <a:spAutoFit/>
          </a:bodyPr>
          <a:lstStyle/>
          <a:p>
            <a:pPr algn="ctr">
              <a:lnSpc>
                <a:spcPts val="965"/>
              </a:lnSpc>
            </a:pPr>
            <a:r>
              <a:rPr lang="en-US" sz="797" spc="-1" dirty="0">
                <a:solidFill>
                  <a:srgbClr val="191919"/>
                </a:solidFill>
                <a:latin typeface="IBM Plex Sans"/>
              </a:rPr>
              <a:t>Enter Author</a:t>
            </a:r>
          </a:p>
        </p:txBody>
      </p:sp>
      <p:sp>
        <p:nvSpPr>
          <p:cNvPr id="354" name="TextBox 83"/>
          <p:cNvSpPr txBox="1"/>
          <p:nvPr/>
        </p:nvSpPr>
        <p:spPr>
          <a:xfrm>
            <a:off x="11101078" y="8001191"/>
            <a:ext cx="371078" cy="256480"/>
          </a:xfrm>
          <a:prstGeom prst="rect">
            <a:avLst/>
          </a:prstGeom>
        </p:spPr>
        <p:txBody>
          <a:bodyPr wrap="square" lIns="0" tIns="0" rIns="0" bIns="0" rtlCol="0" anchor="t">
            <a:spAutoFit/>
          </a:bodyPr>
          <a:lstStyle/>
          <a:p>
            <a:pPr algn="ctr">
              <a:lnSpc>
                <a:spcPts val="965"/>
              </a:lnSpc>
            </a:pPr>
            <a:r>
              <a:rPr lang="en-US" sz="797" spc="-1" dirty="0">
                <a:solidFill>
                  <a:srgbClr val="191919"/>
                </a:solidFill>
                <a:latin typeface="IBM Plex Sans"/>
              </a:rPr>
              <a:t>Enter Author</a:t>
            </a:r>
          </a:p>
        </p:txBody>
      </p:sp>
      <p:sp>
        <p:nvSpPr>
          <p:cNvPr id="355" name="TextBox 84"/>
          <p:cNvSpPr txBox="1"/>
          <p:nvPr/>
        </p:nvSpPr>
        <p:spPr>
          <a:xfrm>
            <a:off x="11099152" y="1553850"/>
            <a:ext cx="410811" cy="355151"/>
          </a:xfrm>
          <a:prstGeom prst="rect">
            <a:avLst/>
          </a:prstGeom>
        </p:spPr>
        <p:txBody>
          <a:bodyPr lIns="0" tIns="0" rIns="0" bIns="0" rtlCol="0" anchor="t">
            <a:spAutoFit/>
          </a:bodyPr>
          <a:lstStyle/>
          <a:p>
            <a:pPr algn="ctr">
              <a:lnSpc>
                <a:spcPts val="965"/>
              </a:lnSpc>
            </a:pPr>
            <a:r>
              <a:rPr lang="en-US" sz="797" spc="-1">
                <a:solidFill>
                  <a:srgbClr val="191919"/>
                </a:solidFill>
                <a:latin typeface="IBM Plex Sans"/>
              </a:rPr>
              <a:t>Display Updated Table</a:t>
            </a:r>
          </a:p>
        </p:txBody>
      </p:sp>
      <p:sp>
        <p:nvSpPr>
          <p:cNvPr id="356" name="TextBox 85"/>
          <p:cNvSpPr txBox="1"/>
          <p:nvPr/>
        </p:nvSpPr>
        <p:spPr>
          <a:xfrm>
            <a:off x="10912905" y="769766"/>
            <a:ext cx="930228" cy="384721"/>
          </a:xfrm>
          <a:prstGeom prst="rect">
            <a:avLst/>
          </a:prstGeom>
        </p:spPr>
        <p:txBody>
          <a:bodyPr wrap="square" lIns="0" tIns="0" rIns="0" bIns="0" rtlCol="0" anchor="t">
            <a:spAutoFit/>
          </a:bodyPr>
          <a:lstStyle/>
          <a:p>
            <a:pPr algn="ctr">
              <a:lnSpc>
                <a:spcPts val="965"/>
              </a:lnSpc>
            </a:pPr>
            <a:r>
              <a:rPr lang="en-US" sz="797" spc="-1" dirty="0">
                <a:solidFill>
                  <a:srgbClr val="191919"/>
                </a:solidFill>
                <a:latin typeface="IBM Plex Sans"/>
              </a:rPr>
              <a:t>Display “Borrow request submitted successfully”</a:t>
            </a:r>
          </a:p>
        </p:txBody>
      </p:sp>
      <p:sp>
        <p:nvSpPr>
          <p:cNvPr id="357" name="TextBox 86"/>
          <p:cNvSpPr txBox="1"/>
          <p:nvPr/>
        </p:nvSpPr>
        <p:spPr>
          <a:xfrm>
            <a:off x="11867281" y="7989698"/>
            <a:ext cx="507210" cy="256480"/>
          </a:xfrm>
          <a:prstGeom prst="rect">
            <a:avLst/>
          </a:prstGeom>
        </p:spPr>
        <p:txBody>
          <a:bodyPr wrap="square" lIns="0" tIns="0" rIns="0" bIns="0" rtlCol="0" anchor="t">
            <a:spAutoFit/>
          </a:bodyPr>
          <a:lstStyle/>
          <a:p>
            <a:pPr algn="ctr">
              <a:lnSpc>
                <a:spcPts val="965"/>
              </a:lnSpc>
            </a:pPr>
            <a:r>
              <a:rPr lang="en-US" sz="797" spc="-1" dirty="0">
                <a:solidFill>
                  <a:srgbClr val="191919"/>
                </a:solidFill>
                <a:latin typeface="IBM Plex Sans"/>
              </a:rPr>
              <a:t>Enter Publisher</a:t>
            </a:r>
          </a:p>
        </p:txBody>
      </p:sp>
      <p:sp>
        <p:nvSpPr>
          <p:cNvPr id="358" name="TextBox 87"/>
          <p:cNvSpPr txBox="1"/>
          <p:nvPr/>
        </p:nvSpPr>
        <p:spPr>
          <a:xfrm>
            <a:off x="11895252" y="6962348"/>
            <a:ext cx="472170" cy="256480"/>
          </a:xfrm>
          <a:prstGeom prst="rect">
            <a:avLst/>
          </a:prstGeom>
        </p:spPr>
        <p:txBody>
          <a:bodyPr wrap="square" lIns="0" tIns="0" rIns="0" bIns="0" rtlCol="0" anchor="t">
            <a:spAutoFit/>
          </a:bodyPr>
          <a:lstStyle/>
          <a:p>
            <a:pPr algn="ctr">
              <a:lnSpc>
                <a:spcPts val="965"/>
              </a:lnSpc>
            </a:pPr>
            <a:r>
              <a:rPr lang="en-US" sz="797" spc="-1" dirty="0">
                <a:solidFill>
                  <a:srgbClr val="191919"/>
                </a:solidFill>
                <a:latin typeface="IBM Plex Sans"/>
              </a:rPr>
              <a:t>Enter Publisher</a:t>
            </a:r>
          </a:p>
        </p:txBody>
      </p:sp>
      <p:sp>
        <p:nvSpPr>
          <p:cNvPr id="359" name="TextBox 88"/>
          <p:cNvSpPr txBox="1"/>
          <p:nvPr/>
        </p:nvSpPr>
        <p:spPr>
          <a:xfrm>
            <a:off x="11734851" y="8912759"/>
            <a:ext cx="719996" cy="256480"/>
          </a:xfrm>
          <a:prstGeom prst="rect">
            <a:avLst/>
          </a:prstGeom>
        </p:spPr>
        <p:txBody>
          <a:bodyPr wrap="square" lIns="0" tIns="0" rIns="0" bIns="0" rtlCol="0" anchor="t">
            <a:spAutoFit/>
          </a:bodyPr>
          <a:lstStyle/>
          <a:p>
            <a:pPr algn="ctr">
              <a:lnSpc>
                <a:spcPts val="965"/>
              </a:lnSpc>
            </a:pPr>
            <a:r>
              <a:rPr lang="en-US" sz="797" spc="-1" dirty="0">
                <a:solidFill>
                  <a:srgbClr val="191919"/>
                </a:solidFill>
                <a:latin typeface="IBM Plex Sans"/>
              </a:rPr>
              <a:t>Display Updated Table</a:t>
            </a:r>
          </a:p>
        </p:txBody>
      </p:sp>
      <p:sp>
        <p:nvSpPr>
          <p:cNvPr id="360" name="TextBox 89"/>
          <p:cNvSpPr txBox="1"/>
          <p:nvPr/>
        </p:nvSpPr>
        <p:spPr>
          <a:xfrm>
            <a:off x="12095040" y="769765"/>
            <a:ext cx="523181" cy="384721"/>
          </a:xfrm>
          <a:prstGeom prst="rect">
            <a:avLst/>
          </a:prstGeom>
        </p:spPr>
        <p:txBody>
          <a:bodyPr wrap="square" lIns="0" tIns="0" rIns="0" bIns="0" rtlCol="0" anchor="t">
            <a:spAutoFit/>
          </a:bodyPr>
          <a:lstStyle/>
          <a:p>
            <a:pPr algn="ctr">
              <a:lnSpc>
                <a:spcPts val="965"/>
              </a:lnSpc>
            </a:pPr>
            <a:r>
              <a:rPr lang="en-US" sz="797" spc="-1" dirty="0">
                <a:solidFill>
                  <a:srgbClr val="191919"/>
                </a:solidFill>
                <a:latin typeface="IBM Plex Sans"/>
              </a:rPr>
              <a:t>Display Updated Table</a:t>
            </a:r>
          </a:p>
        </p:txBody>
      </p:sp>
      <p:sp>
        <p:nvSpPr>
          <p:cNvPr id="361" name="TextBox 90"/>
          <p:cNvSpPr txBox="1"/>
          <p:nvPr/>
        </p:nvSpPr>
        <p:spPr>
          <a:xfrm>
            <a:off x="12809846" y="8013683"/>
            <a:ext cx="376958" cy="232495"/>
          </a:xfrm>
          <a:prstGeom prst="rect">
            <a:avLst/>
          </a:prstGeom>
        </p:spPr>
        <p:txBody>
          <a:bodyPr lIns="0" tIns="0" rIns="0" bIns="0" rtlCol="0" anchor="t">
            <a:spAutoFit/>
          </a:bodyPr>
          <a:lstStyle/>
          <a:p>
            <a:pPr algn="ctr">
              <a:lnSpc>
                <a:spcPts val="965"/>
              </a:lnSpc>
            </a:pPr>
            <a:r>
              <a:rPr lang="en-US" sz="797" spc="-1">
                <a:solidFill>
                  <a:srgbClr val="191919"/>
                </a:solidFill>
                <a:latin typeface="IBM Plex Sans"/>
              </a:rPr>
              <a:t>Enter Quantity</a:t>
            </a:r>
          </a:p>
        </p:txBody>
      </p:sp>
      <p:sp>
        <p:nvSpPr>
          <p:cNvPr id="362" name="TextBox 91"/>
          <p:cNvSpPr txBox="1"/>
          <p:nvPr/>
        </p:nvSpPr>
        <p:spPr>
          <a:xfrm>
            <a:off x="12775415" y="6937917"/>
            <a:ext cx="528631" cy="256480"/>
          </a:xfrm>
          <a:prstGeom prst="rect">
            <a:avLst/>
          </a:prstGeom>
        </p:spPr>
        <p:txBody>
          <a:bodyPr wrap="square" lIns="0" tIns="0" rIns="0" bIns="0" rtlCol="0" anchor="t">
            <a:spAutoFit/>
          </a:bodyPr>
          <a:lstStyle/>
          <a:p>
            <a:pPr algn="ctr">
              <a:lnSpc>
                <a:spcPts val="965"/>
              </a:lnSpc>
            </a:pPr>
            <a:r>
              <a:rPr lang="en-US" sz="797" spc="-1" dirty="0">
                <a:solidFill>
                  <a:srgbClr val="191919"/>
                </a:solidFill>
                <a:latin typeface="IBM Plex Sans"/>
              </a:rPr>
              <a:t>Enter Quantity</a:t>
            </a:r>
          </a:p>
        </p:txBody>
      </p:sp>
      <p:sp>
        <p:nvSpPr>
          <p:cNvPr id="363" name="TextBox 92"/>
          <p:cNvSpPr txBox="1"/>
          <p:nvPr/>
        </p:nvSpPr>
        <p:spPr>
          <a:xfrm>
            <a:off x="13836993" y="7911470"/>
            <a:ext cx="483809" cy="232495"/>
          </a:xfrm>
          <a:prstGeom prst="rect">
            <a:avLst/>
          </a:prstGeom>
        </p:spPr>
        <p:txBody>
          <a:bodyPr lIns="0" tIns="0" rIns="0" bIns="0" rtlCol="0" anchor="t">
            <a:spAutoFit/>
          </a:bodyPr>
          <a:lstStyle/>
          <a:p>
            <a:pPr algn="ctr">
              <a:lnSpc>
                <a:spcPts val="965"/>
              </a:lnSpc>
            </a:pPr>
            <a:r>
              <a:rPr lang="en-US" sz="797" spc="-1" dirty="0">
                <a:solidFill>
                  <a:srgbClr val="191919"/>
                </a:solidFill>
                <a:latin typeface="IBM Plex Sans"/>
              </a:rPr>
              <a:t>Is Quantity  valid?</a:t>
            </a:r>
          </a:p>
        </p:txBody>
      </p:sp>
      <p:sp>
        <p:nvSpPr>
          <p:cNvPr id="364" name="TextBox 93"/>
          <p:cNvSpPr txBox="1"/>
          <p:nvPr/>
        </p:nvSpPr>
        <p:spPr>
          <a:xfrm>
            <a:off x="13913336" y="6910064"/>
            <a:ext cx="483809" cy="232495"/>
          </a:xfrm>
          <a:prstGeom prst="rect">
            <a:avLst/>
          </a:prstGeom>
        </p:spPr>
        <p:txBody>
          <a:bodyPr lIns="0" tIns="0" rIns="0" bIns="0" rtlCol="0" anchor="t">
            <a:spAutoFit/>
          </a:bodyPr>
          <a:lstStyle/>
          <a:p>
            <a:pPr algn="ctr">
              <a:lnSpc>
                <a:spcPts val="965"/>
              </a:lnSpc>
            </a:pPr>
            <a:r>
              <a:rPr lang="en-US" sz="797" spc="-1" dirty="0">
                <a:solidFill>
                  <a:srgbClr val="191919"/>
                </a:solidFill>
                <a:latin typeface="IBM Plex Sans"/>
              </a:rPr>
              <a:t>Is Quantity  valid?</a:t>
            </a:r>
          </a:p>
        </p:txBody>
      </p:sp>
      <p:sp>
        <p:nvSpPr>
          <p:cNvPr id="365" name="TextBox 94"/>
          <p:cNvSpPr txBox="1"/>
          <p:nvPr/>
        </p:nvSpPr>
        <p:spPr>
          <a:xfrm>
            <a:off x="13732044" y="8621118"/>
            <a:ext cx="798790" cy="355151"/>
          </a:xfrm>
          <a:prstGeom prst="rect">
            <a:avLst/>
          </a:prstGeom>
        </p:spPr>
        <p:txBody>
          <a:bodyPr lIns="0" tIns="0" rIns="0" bIns="0" rtlCol="0" anchor="t">
            <a:spAutoFit/>
          </a:bodyPr>
          <a:lstStyle/>
          <a:p>
            <a:pPr algn="ctr">
              <a:lnSpc>
                <a:spcPts val="965"/>
              </a:lnSpc>
            </a:pPr>
            <a:r>
              <a:rPr lang="en-US" sz="797" spc="-1">
                <a:solidFill>
                  <a:srgbClr val="191919"/>
                </a:solidFill>
                <a:latin typeface="IBM Plex Sans"/>
              </a:rPr>
              <a:t>Display “Quantity must be a valid number” </a:t>
            </a:r>
          </a:p>
        </p:txBody>
      </p:sp>
      <p:sp>
        <p:nvSpPr>
          <p:cNvPr id="366" name="TextBox 95"/>
          <p:cNvSpPr txBox="1"/>
          <p:nvPr/>
        </p:nvSpPr>
        <p:spPr>
          <a:xfrm>
            <a:off x="13767083" y="6197216"/>
            <a:ext cx="798790" cy="355151"/>
          </a:xfrm>
          <a:prstGeom prst="rect">
            <a:avLst/>
          </a:prstGeom>
        </p:spPr>
        <p:txBody>
          <a:bodyPr lIns="0" tIns="0" rIns="0" bIns="0" rtlCol="0" anchor="t">
            <a:spAutoFit/>
          </a:bodyPr>
          <a:lstStyle/>
          <a:p>
            <a:pPr algn="ctr">
              <a:lnSpc>
                <a:spcPts val="965"/>
              </a:lnSpc>
            </a:pPr>
            <a:r>
              <a:rPr lang="en-US" sz="797" spc="-1">
                <a:solidFill>
                  <a:srgbClr val="191919"/>
                </a:solidFill>
                <a:latin typeface="IBM Plex Sans"/>
              </a:rPr>
              <a:t>Display “Quantity must be a valid number” </a:t>
            </a:r>
          </a:p>
        </p:txBody>
      </p:sp>
      <p:sp>
        <p:nvSpPr>
          <p:cNvPr id="367" name="TextBox 96"/>
          <p:cNvSpPr txBox="1"/>
          <p:nvPr/>
        </p:nvSpPr>
        <p:spPr>
          <a:xfrm>
            <a:off x="14802665" y="8027718"/>
            <a:ext cx="637926" cy="141064"/>
          </a:xfrm>
          <a:prstGeom prst="rect">
            <a:avLst/>
          </a:prstGeom>
        </p:spPr>
        <p:txBody>
          <a:bodyPr wrap="square" lIns="0" tIns="0" rIns="0" bIns="0" rtlCol="0" anchor="t">
            <a:spAutoFit/>
          </a:bodyPr>
          <a:lstStyle/>
          <a:p>
            <a:pPr algn="l">
              <a:lnSpc>
                <a:spcPts val="1115"/>
              </a:lnSpc>
            </a:pPr>
            <a:r>
              <a:rPr lang="en-US" sz="797" spc="-1" dirty="0">
                <a:solidFill>
                  <a:srgbClr val="191919"/>
                </a:solidFill>
                <a:latin typeface="IBM Plex Sans"/>
              </a:rPr>
              <a:t>Select Type</a:t>
            </a:r>
          </a:p>
        </p:txBody>
      </p:sp>
      <p:sp>
        <p:nvSpPr>
          <p:cNvPr id="368" name="TextBox 97"/>
          <p:cNvSpPr txBox="1"/>
          <p:nvPr/>
        </p:nvSpPr>
        <p:spPr>
          <a:xfrm>
            <a:off x="14895886" y="7001713"/>
            <a:ext cx="696058" cy="141064"/>
          </a:xfrm>
          <a:prstGeom prst="rect">
            <a:avLst/>
          </a:prstGeom>
        </p:spPr>
        <p:txBody>
          <a:bodyPr wrap="square" lIns="0" tIns="0" rIns="0" bIns="0" rtlCol="0" anchor="t">
            <a:spAutoFit/>
          </a:bodyPr>
          <a:lstStyle/>
          <a:p>
            <a:pPr algn="l">
              <a:lnSpc>
                <a:spcPts val="1115"/>
              </a:lnSpc>
            </a:pPr>
            <a:r>
              <a:rPr lang="en-US" sz="797" spc="-1" dirty="0">
                <a:solidFill>
                  <a:srgbClr val="191919"/>
                </a:solidFill>
                <a:latin typeface="IBM Plex Sans"/>
              </a:rPr>
              <a:t>Select Type</a:t>
            </a:r>
          </a:p>
        </p:txBody>
      </p:sp>
      <p:sp>
        <p:nvSpPr>
          <p:cNvPr id="369" name="TextBox 98"/>
          <p:cNvSpPr txBox="1"/>
          <p:nvPr/>
        </p:nvSpPr>
        <p:spPr>
          <a:xfrm>
            <a:off x="16520972" y="6873796"/>
            <a:ext cx="647557" cy="384721"/>
          </a:xfrm>
          <a:prstGeom prst="rect">
            <a:avLst/>
          </a:prstGeom>
        </p:spPr>
        <p:txBody>
          <a:bodyPr wrap="square" lIns="0" tIns="0" rIns="0" bIns="0" rtlCol="0" anchor="t">
            <a:spAutoFit/>
          </a:bodyPr>
          <a:lstStyle/>
          <a:p>
            <a:pPr algn="ctr">
              <a:lnSpc>
                <a:spcPts val="965"/>
              </a:lnSpc>
            </a:pPr>
            <a:r>
              <a:rPr lang="en-US" sz="797" spc="-1" dirty="0">
                <a:solidFill>
                  <a:srgbClr val="191919"/>
                </a:solidFill>
                <a:latin typeface="IBM Plex Sans"/>
              </a:rPr>
              <a:t>Display Updated Table</a:t>
            </a:r>
          </a:p>
        </p:txBody>
      </p:sp>
      <p:sp>
        <p:nvSpPr>
          <p:cNvPr id="370" name="TextBox 99"/>
          <p:cNvSpPr txBox="1"/>
          <p:nvPr/>
        </p:nvSpPr>
        <p:spPr>
          <a:xfrm>
            <a:off x="16531432" y="7927192"/>
            <a:ext cx="650965" cy="232495"/>
          </a:xfrm>
          <a:prstGeom prst="rect">
            <a:avLst/>
          </a:prstGeom>
        </p:spPr>
        <p:txBody>
          <a:bodyPr lIns="0" tIns="0" rIns="0" bIns="0" rtlCol="0" anchor="t">
            <a:spAutoFit/>
          </a:bodyPr>
          <a:lstStyle/>
          <a:p>
            <a:pPr algn="ctr">
              <a:lnSpc>
                <a:spcPts val="965"/>
              </a:lnSpc>
            </a:pPr>
            <a:r>
              <a:rPr lang="en-US" sz="797" spc="-1" dirty="0">
                <a:solidFill>
                  <a:srgbClr val="191919"/>
                </a:solidFill>
                <a:latin typeface="IBM Plex Sans"/>
              </a:rPr>
              <a:t>Display Updated Table</a:t>
            </a:r>
          </a:p>
        </p:txBody>
      </p:sp>
      <p:sp>
        <p:nvSpPr>
          <p:cNvPr id="371" name="TextBox 100"/>
          <p:cNvSpPr txBox="1"/>
          <p:nvPr/>
        </p:nvSpPr>
        <p:spPr>
          <a:xfrm>
            <a:off x="3336214" y="9488894"/>
            <a:ext cx="49949" cy="115485"/>
          </a:xfrm>
          <a:prstGeom prst="rect">
            <a:avLst/>
          </a:prstGeom>
        </p:spPr>
        <p:txBody>
          <a:bodyPr lIns="0" tIns="0" rIns="0" bIns="0" rtlCol="0" anchor="t">
            <a:spAutoFit/>
          </a:bodyPr>
          <a:lstStyle/>
          <a:p>
            <a:pPr algn="l">
              <a:lnSpc>
                <a:spcPts val="901"/>
              </a:lnSpc>
            </a:pPr>
            <a:r>
              <a:rPr lang="en-US" sz="643" spc="-9">
                <a:solidFill>
                  <a:srgbClr val="000000"/>
                </a:solidFill>
                <a:latin typeface="Montserrat"/>
              </a:rPr>
              <a:t>L</a:t>
            </a:r>
          </a:p>
        </p:txBody>
      </p:sp>
      <p:sp>
        <p:nvSpPr>
          <p:cNvPr id="372" name="TextBox 101"/>
          <p:cNvSpPr txBox="1"/>
          <p:nvPr/>
        </p:nvSpPr>
        <p:spPr>
          <a:xfrm>
            <a:off x="2631763" y="899878"/>
            <a:ext cx="57083" cy="129256"/>
          </a:xfrm>
          <a:prstGeom prst="rect">
            <a:avLst/>
          </a:prstGeom>
        </p:spPr>
        <p:txBody>
          <a:bodyPr lIns="0" tIns="0" rIns="0" bIns="0" rtlCol="0" anchor="t">
            <a:spAutoFit/>
          </a:bodyPr>
          <a:lstStyle/>
          <a:p>
            <a:pPr algn="l">
              <a:lnSpc>
                <a:spcPts val="1030"/>
              </a:lnSpc>
            </a:pPr>
            <a:r>
              <a:rPr lang="en-US" sz="735" spc="-11">
                <a:solidFill>
                  <a:srgbClr val="191919"/>
                </a:solidFill>
                <a:latin typeface="Montserrat"/>
              </a:rPr>
              <a:t>L</a:t>
            </a:r>
          </a:p>
        </p:txBody>
      </p:sp>
      <p:sp>
        <p:nvSpPr>
          <p:cNvPr id="373" name="TextBox 102"/>
          <p:cNvSpPr txBox="1"/>
          <p:nvPr/>
        </p:nvSpPr>
        <p:spPr>
          <a:xfrm>
            <a:off x="4816831" y="1396332"/>
            <a:ext cx="67487" cy="129256"/>
          </a:xfrm>
          <a:prstGeom prst="rect">
            <a:avLst/>
          </a:prstGeom>
        </p:spPr>
        <p:txBody>
          <a:bodyPr lIns="0" tIns="0" rIns="0" bIns="0" rtlCol="0" anchor="t">
            <a:spAutoFit/>
          </a:bodyPr>
          <a:lstStyle/>
          <a:p>
            <a:pPr algn="l">
              <a:lnSpc>
                <a:spcPts val="1030"/>
              </a:lnSpc>
            </a:pPr>
            <a:r>
              <a:rPr lang="en-US" sz="735" spc="-11">
                <a:solidFill>
                  <a:srgbClr val="191919"/>
                </a:solidFill>
                <a:latin typeface="Montserrat"/>
              </a:rPr>
              <a:t>U</a:t>
            </a:r>
          </a:p>
        </p:txBody>
      </p:sp>
      <p:sp>
        <p:nvSpPr>
          <p:cNvPr id="374" name="TextBox 103"/>
          <p:cNvSpPr txBox="1"/>
          <p:nvPr/>
        </p:nvSpPr>
        <p:spPr>
          <a:xfrm>
            <a:off x="4816831" y="2038818"/>
            <a:ext cx="67487" cy="129256"/>
          </a:xfrm>
          <a:prstGeom prst="rect">
            <a:avLst/>
          </a:prstGeom>
        </p:spPr>
        <p:txBody>
          <a:bodyPr lIns="0" tIns="0" rIns="0" bIns="0" rtlCol="0" anchor="t">
            <a:spAutoFit/>
          </a:bodyPr>
          <a:lstStyle/>
          <a:p>
            <a:pPr algn="l">
              <a:lnSpc>
                <a:spcPts val="1030"/>
              </a:lnSpc>
            </a:pPr>
            <a:r>
              <a:rPr lang="en-US" sz="735" spc="-11">
                <a:solidFill>
                  <a:srgbClr val="191919"/>
                </a:solidFill>
                <a:latin typeface="Montserrat"/>
              </a:rPr>
              <a:t>A</a:t>
            </a:r>
          </a:p>
        </p:txBody>
      </p:sp>
      <p:sp>
        <p:nvSpPr>
          <p:cNvPr id="375" name="TextBox 104"/>
          <p:cNvSpPr txBox="1"/>
          <p:nvPr/>
        </p:nvSpPr>
        <p:spPr>
          <a:xfrm>
            <a:off x="4790814" y="3352969"/>
            <a:ext cx="119459" cy="129256"/>
          </a:xfrm>
          <a:prstGeom prst="rect">
            <a:avLst/>
          </a:prstGeom>
        </p:spPr>
        <p:txBody>
          <a:bodyPr lIns="0" tIns="0" rIns="0" bIns="0" rtlCol="0" anchor="t">
            <a:spAutoFit/>
          </a:bodyPr>
          <a:lstStyle/>
          <a:p>
            <a:pPr algn="l">
              <a:lnSpc>
                <a:spcPts val="1030"/>
              </a:lnSpc>
            </a:pPr>
            <a:r>
              <a:rPr lang="en-US" sz="735" spc="-11">
                <a:solidFill>
                  <a:srgbClr val="191919"/>
                </a:solidFill>
                <a:latin typeface="Montserrat"/>
              </a:rPr>
              <a:t>A1</a:t>
            </a:r>
          </a:p>
        </p:txBody>
      </p:sp>
      <p:sp>
        <p:nvSpPr>
          <p:cNvPr id="376" name="TextBox 105"/>
          <p:cNvSpPr txBox="1"/>
          <p:nvPr/>
        </p:nvSpPr>
        <p:spPr>
          <a:xfrm>
            <a:off x="4790814" y="3966242"/>
            <a:ext cx="119459" cy="129256"/>
          </a:xfrm>
          <a:prstGeom prst="rect">
            <a:avLst/>
          </a:prstGeom>
        </p:spPr>
        <p:txBody>
          <a:bodyPr lIns="0" tIns="0" rIns="0" bIns="0" rtlCol="0" anchor="t">
            <a:spAutoFit/>
          </a:bodyPr>
          <a:lstStyle/>
          <a:p>
            <a:pPr algn="l">
              <a:lnSpc>
                <a:spcPts val="1030"/>
              </a:lnSpc>
            </a:pPr>
            <a:r>
              <a:rPr lang="en-US" sz="735" spc="-11">
                <a:solidFill>
                  <a:srgbClr val="191919"/>
                </a:solidFill>
                <a:latin typeface="Montserrat"/>
              </a:rPr>
              <a:t>A2</a:t>
            </a:r>
          </a:p>
        </p:txBody>
      </p:sp>
      <p:sp>
        <p:nvSpPr>
          <p:cNvPr id="377" name="TextBox 106"/>
          <p:cNvSpPr txBox="1"/>
          <p:nvPr/>
        </p:nvSpPr>
        <p:spPr>
          <a:xfrm>
            <a:off x="4790814" y="4608728"/>
            <a:ext cx="119459" cy="129256"/>
          </a:xfrm>
          <a:prstGeom prst="rect">
            <a:avLst/>
          </a:prstGeom>
        </p:spPr>
        <p:txBody>
          <a:bodyPr lIns="0" tIns="0" rIns="0" bIns="0" rtlCol="0" anchor="t">
            <a:spAutoFit/>
          </a:bodyPr>
          <a:lstStyle/>
          <a:p>
            <a:pPr algn="l">
              <a:lnSpc>
                <a:spcPts val="1030"/>
              </a:lnSpc>
            </a:pPr>
            <a:r>
              <a:rPr lang="en-US" sz="735" spc="-11">
                <a:solidFill>
                  <a:srgbClr val="191919"/>
                </a:solidFill>
                <a:latin typeface="Montserrat"/>
              </a:rPr>
              <a:t>A3</a:t>
            </a:r>
          </a:p>
        </p:txBody>
      </p:sp>
      <p:sp>
        <p:nvSpPr>
          <p:cNvPr id="378" name="TextBox 107"/>
          <p:cNvSpPr txBox="1"/>
          <p:nvPr/>
        </p:nvSpPr>
        <p:spPr>
          <a:xfrm>
            <a:off x="4790814" y="5251203"/>
            <a:ext cx="119459" cy="129256"/>
          </a:xfrm>
          <a:prstGeom prst="rect">
            <a:avLst/>
          </a:prstGeom>
        </p:spPr>
        <p:txBody>
          <a:bodyPr lIns="0" tIns="0" rIns="0" bIns="0" rtlCol="0" anchor="t">
            <a:spAutoFit/>
          </a:bodyPr>
          <a:lstStyle/>
          <a:p>
            <a:pPr algn="l">
              <a:lnSpc>
                <a:spcPts val="1030"/>
              </a:lnSpc>
            </a:pPr>
            <a:r>
              <a:rPr lang="en-US" sz="735" spc="-11">
                <a:solidFill>
                  <a:srgbClr val="191919"/>
                </a:solidFill>
                <a:latin typeface="Montserrat"/>
              </a:rPr>
              <a:t>A4</a:t>
            </a:r>
          </a:p>
        </p:txBody>
      </p:sp>
      <p:sp>
        <p:nvSpPr>
          <p:cNvPr id="379" name="TextBox 108"/>
          <p:cNvSpPr txBox="1"/>
          <p:nvPr/>
        </p:nvSpPr>
        <p:spPr>
          <a:xfrm>
            <a:off x="4790814" y="5893677"/>
            <a:ext cx="119459" cy="129256"/>
          </a:xfrm>
          <a:prstGeom prst="rect">
            <a:avLst/>
          </a:prstGeom>
        </p:spPr>
        <p:txBody>
          <a:bodyPr lIns="0" tIns="0" rIns="0" bIns="0" rtlCol="0" anchor="t">
            <a:spAutoFit/>
          </a:bodyPr>
          <a:lstStyle/>
          <a:p>
            <a:pPr algn="l">
              <a:lnSpc>
                <a:spcPts val="1030"/>
              </a:lnSpc>
            </a:pPr>
            <a:r>
              <a:rPr lang="en-US" sz="735" spc="-11">
                <a:solidFill>
                  <a:srgbClr val="191919"/>
                </a:solidFill>
                <a:latin typeface="Montserrat"/>
              </a:rPr>
              <a:t>A5</a:t>
            </a:r>
          </a:p>
        </p:txBody>
      </p:sp>
      <p:sp>
        <p:nvSpPr>
          <p:cNvPr id="380" name="TextBox 109"/>
          <p:cNvSpPr txBox="1"/>
          <p:nvPr/>
        </p:nvSpPr>
        <p:spPr>
          <a:xfrm>
            <a:off x="4790814" y="6536163"/>
            <a:ext cx="224809" cy="128240"/>
          </a:xfrm>
          <a:prstGeom prst="rect">
            <a:avLst/>
          </a:prstGeom>
        </p:spPr>
        <p:txBody>
          <a:bodyPr wrap="square" lIns="0" tIns="0" rIns="0" bIns="0" rtlCol="0" anchor="t">
            <a:spAutoFit/>
          </a:bodyPr>
          <a:lstStyle/>
          <a:p>
            <a:pPr algn="l">
              <a:lnSpc>
                <a:spcPts val="1030"/>
              </a:lnSpc>
            </a:pPr>
            <a:r>
              <a:rPr lang="en-US" sz="735" spc="-11" dirty="0">
                <a:solidFill>
                  <a:srgbClr val="191919"/>
                </a:solidFill>
                <a:latin typeface="Montserrat"/>
              </a:rPr>
              <a:t>A6</a:t>
            </a:r>
          </a:p>
        </p:txBody>
      </p:sp>
      <p:sp>
        <p:nvSpPr>
          <p:cNvPr id="381" name="TextBox 110"/>
          <p:cNvSpPr txBox="1"/>
          <p:nvPr/>
        </p:nvSpPr>
        <p:spPr>
          <a:xfrm>
            <a:off x="4790814" y="7079345"/>
            <a:ext cx="224809" cy="128240"/>
          </a:xfrm>
          <a:prstGeom prst="rect">
            <a:avLst/>
          </a:prstGeom>
        </p:spPr>
        <p:txBody>
          <a:bodyPr wrap="square" lIns="0" tIns="0" rIns="0" bIns="0" rtlCol="0" anchor="t">
            <a:spAutoFit/>
          </a:bodyPr>
          <a:lstStyle/>
          <a:p>
            <a:pPr algn="l">
              <a:lnSpc>
                <a:spcPts val="1030"/>
              </a:lnSpc>
            </a:pPr>
            <a:r>
              <a:rPr lang="en-US" sz="735" spc="-11" dirty="0">
                <a:solidFill>
                  <a:srgbClr val="191919"/>
                </a:solidFill>
                <a:latin typeface="Montserrat"/>
              </a:rPr>
              <a:t>A7</a:t>
            </a:r>
          </a:p>
        </p:txBody>
      </p:sp>
      <p:sp>
        <p:nvSpPr>
          <p:cNvPr id="382" name="TextBox 111"/>
          <p:cNvSpPr txBox="1"/>
          <p:nvPr/>
        </p:nvSpPr>
        <p:spPr>
          <a:xfrm>
            <a:off x="4790814" y="7587487"/>
            <a:ext cx="224809" cy="129256"/>
          </a:xfrm>
          <a:prstGeom prst="rect">
            <a:avLst/>
          </a:prstGeom>
        </p:spPr>
        <p:txBody>
          <a:bodyPr wrap="square" lIns="0" tIns="0" rIns="0" bIns="0" rtlCol="0" anchor="t">
            <a:spAutoFit/>
          </a:bodyPr>
          <a:lstStyle/>
          <a:p>
            <a:pPr algn="l">
              <a:lnSpc>
                <a:spcPts val="1030"/>
              </a:lnSpc>
            </a:pPr>
            <a:r>
              <a:rPr lang="en-US" sz="735" spc="-11" dirty="0">
                <a:solidFill>
                  <a:srgbClr val="191919"/>
                </a:solidFill>
                <a:latin typeface="Montserrat"/>
              </a:rPr>
              <a:t>A8</a:t>
            </a:r>
          </a:p>
        </p:txBody>
      </p:sp>
      <p:sp>
        <p:nvSpPr>
          <p:cNvPr id="383" name="TextBox 112"/>
          <p:cNvSpPr txBox="1"/>
          <p:nvPr/>
        </p:nvSpPr>
        <p:spPr>
          <a:xfrm>
            <a:off x="5696129" y="7003416"/>
            <a:ext cx="119459" cy="129256"/>
          </a:xfrm>
          <a:prstGeom prst="rect">
            <a:avLst/>
          </a:prstGeom>
        </p:spPr>
        <p:txBody>
          <a:bodyPr lIns="0" tIns="0" rIns="0" bIns="0" rtlCol="0" anchor="t">
            <a:spAutoFit/>
          </a:bodyPr>
          <a:lstStyle/>
          <a:p>
            <a:pPr algn="l">
              <a:lnSpc>
                <a:spcPts val="1030"/>
              </a:lnSpc>
            </a:pPr>
            <a:r>
              <a:rPr lang="en-US" sz="735" spc="-11">
                <a:solidFill>
                  <a:srgbClr val="191919"/>
                </a:solidFill>
                <a:latin typeface="Montserrat"/>
              </a:rPr>
              <a:t>A1</a:t>
            </a:r>
          </a:p>
        </p:txBody>
      </p:sp>
      <p:sp>
        <p:nvSpPr>
          <p:cNvPr id="384" name="TextBox 113"/>
          <p:cNvSpPr txBox="1"/>
          <p:nvPr/>
        </p:nvSpPr>
        <p:spPr>
          <a:xfrm>
            <a:off x="5696129" y="8989255"/>
            <a:ext cx="119459" cy="129256"/>
          </a:xfrm>
          <a:prstGeom prst="rect">
            <a:avLst/>
          </a:prstGeom>
        </p:spPr>
        <p:txBody>
          <a:bodyPr lIns="0" tIns="0" rIns="0" bIns="0" rtlCol="0" anchor="t">
            <a:spAutoFit/>
          </a:bodyPr>
          <a:lstStyle/>
          <a:p>
            <a:pPr algn="l">
              <a:lnSpc>
                <a:spcPts val="1030"/>
              </a:lnSpc>
            </a:pPr>
            <a:r>
              <a:rPr lang="en-US" sz="735" spc="-11">
                <a:solidFill>
                  <a:srgbClr val="191919"/>
                </a:solidFill>
                <a:latin typeface="Montserrat"/>
              </a:rPr>
              <a:t>A2</a:t>
            </a:r>
          </a:p>
        </p:txBody>
      </p:sp>
      <p:sp>
        <p:nvSpPr>
          <p:cNvPr id="385" name="TextBox 114"/>
          <p:cNvSpPr txBox="1"/>
          <p:nvPr/>
        </p:nvSpPr>
        <p:spPr>
          <a:xfrm>
            <a:off x="6140029" y="899878"/>
            <a:ext cx="166139" cy="129256"/>
          </a:xfrm>
          <a:prstGeom prst="rect">
            <a:avLst/>
          </a:prstGeom>
        </p:spPr>
        <p:txBody>
          <a:bodyPr lIns="0" tIns="0" rIns="0" bIns="0" rtlCol="0" anchor="t">
            <a:spAutoFit/>
          </a:bodyPr>
          <a:lstStyle/>
          <a:p>
            <a:pPr algn="l">
              <a:lnSpc>
                <a:spcPts val="1030"/>
              </a:lnSpc>
            </a:pPr>
            <a:r>
              <a:rPr lang="en-US" sz="735" spc="-11">
                <a:solidFill>
                  <a:srgbClr val="191919"/>
                </a:solidFill>
                <a:latin typeface="Montserrat"/>
              </a:rPr>
              <a:t>op1</a:t>
            </a:r>
          </a:p>
        </p:txBody>
      </p:sp>
      <p:sp>
        <p:nvSpPr>
          <p:cNvPr id="386" name="TextBox 115"/>
          <p:cNvSpPr txBox="1"/>
          <p:nvPr/>
        </p:nvSpPr>
        <p:spPr>
          <a:xfrm>
            <a:off x="6140029" y="1659172"/>
            <a:ext cx="239101" cy="128240"/>
          </a:xfrm>
          <a:prstGeom prst="rect">
            <a:avLst/>
          </a:prstGeom>
        </p:spPr>
        <p:txBody>
          <a:bodyPr wrap="square" lIns="0" tIns="0" rIns="0" bIns="0" rtlCol="0" anchor="t">
            <a:spAutoFit/>
          </a:bodyPr>
          <a:lstStyle/>
          <a:p>
            <a:pPr algn="l">
              <a:lnSpc>
                <a:spcPts val="1030"/>
              </a:lnSpc>
            </a:pPr>
            <a:r>
              <a:rPr lang="en-US" sz="735" spc="-11" dirty="0">
                <a:solidFill>
                  <a:srgbClr val="191919"/>
                </a:solidFill>
                <a:latin typeface="Montserrat"/>
              </a:rPr>
              <a:t>op2</a:t>
            </a:r>
          </a:p>
        </p:txBody>
      </p:sp>
      <p:sp>
        <p:nvSpPr>
          <p:cNvPr id="387" name="TextBox 116"/>
          <p:cNvSpPr txBox="1"/>
          <p:nvPr/>
        </p:nvSpPr>
        <p:spPr>
          <a:xfrm>
            <a:off x="6140029" y="2476868"/>
            <a:ext cx="239101" cy="128240"/>
          </a:xfrm>
          <a:prstGeom prst="rect">
            <a:avLst/>
          </a:prstGeom>
        </p:spPr>
        <p:txBody>
          <a:bodyPr wrap="square" lIns="0" tIns="0" rIns="0" bIns="0" rtlCol="0" anchor="t">
            <a:spAutoFit/>
          </a:bodyPr>
          <a:lstStyle/>
          <a:p>
            <a:pPr algn="l">
              <a:lnSpc>
                <a:spcPts val="1030"/>
              </a:lnSpc>
            </a:pPr>
            <a:r>
              <a:rPr lang="en-US" sz="735" spc="-11" dirty="0">
                <a:solidFill>
                  <a:srgbClr val="191919"/>
                </a:solidFill>
                <a:latin typeface="Montserrat"/>
              </a:rPr>
              <a:t>op3</a:t>
            </a:r>
          </a:p>
        </p:txBody>
      </p:sp>
      <p:sp>
        <p:nvSpPr>
          <p:cNvPr id="388" name="TextBox 117"/>
          <p:cNvSpPr txBox="1"/>
          <p:nvPr/>
        </p:nvSpPr>
        <p:spPr>
          <a:xfrm>
            <a:off x="6140029" y="3236162"/>
            <a:ext cx="236533" cy="129244"/>
          </a:xfrm>
          <a:prstGeom prst="rect">
            <a:avLst/>
          </a:prstGeom>
        </p:spPr>
        <p:txBody>
          <a:bodyPr wrap="square" lIns="0" tIns="0" rIns="0" bIns="0" rtlCol="0" anchor="t">
            <a:spAutoFit/>
          </a:bodyPr>
          <a:lstStyle/>
          <a:p>
            <a:pPr algn="l">
              <a:lnSpc>
                <a:spcPts val="1030"/>
              </a:lnSpc>
            </a:pPr>
            <a:r>
              <a:rPr lang="en-US" sz="735" spc="-11" dirty="0">
                <a:solidFill>
                  <a:srgbClr val="191919"/>
                </a:solidFill>
                <a:latin typeface="Montserrat"/>
              </a:rPr>
              <a:t>op4</a:t>
            </a:r>
          </a:p>
        </p:txBody>
      </p:sp>
      <p:sp>
        <p:nvSpPr>
          <p:cNvPr id="389" name="TextBox 118"/>
          <p:cNvSpPr txBox="1"/>
          <p:nvPr/>
        </p:nvSpPr>
        <p:spPr>
          <a:xfrm>
            <a:off x="6140029" y="3937040"/>
            <a:ext cx="236533" cy="128240"/>
          </a:xfrm>
          <a:prstGeom prst="rect">
            <a:avLst/>
          </a:prstGeom>
        </p:spPr>
        <p:txBody>
          <a:bodyPr wrap="square" lIns="0" tIns="0" rIns="0" bIns="0" rtlCol="0" anchor="t">
            <a:spAutoFit/>
          </a:bodyPr>
          <a:lstStyle/>
          <a:p>
            <a:pPr algn="l">
              <a:lnSpc>
                <a:spcPts val="1030"/>
              </a:lnSpc>
            </a:pPr>
            <a:r>
              <a:rPr lang="en-US" sz="735" spc="-11" dirty="0">
                <a:solidFill>
                  <a:srgbClr val="191919"/>
                </a:solidFill>
                <a:latin typeface="Montserrat"/>
              </a:rPr>
              <a:t>op5</a:t>
            </a:r>
          </a:p>
        </p:txBody>
      </p:sp>
      <p:sp>
        <p:nvSpPr>
          <p:cNvPr id="390" name="TextBox 119"/>
          <p:cNvSpPr txBox="1"/>
          <p:nvPr/>
        </p:nvSpPr>
        <p:spPr>
          <a:xfrm>
            <a:off x="6140029" y="4637930"/>
            <a:ext cx="194844" cy="128240"/>
          </a:xfrm>
          <a:prstGeom prst="rect">
            <a:avLst/>
          </a:prstGeom>
        </p:spPr>
        <p:txBody>
          <a:bodyPr wrap="square" lIns="0" tIns="0" rIns="0" bIns="0" rtlCol="0" anchor="t">
            <a:spAutoFit/>
          </a:bodyPr>
          <a:lstStyle/>
          <a:p>
            <a:pPr algn="l">
              <a:lnSpc>
                <a:spcPts val="1030"/>
              </a:lnSpc>
            </a:pPr>
            <a:r>
              <a:rPr lang="en-US" sz="735" spc="-11" dirty="0">
                <a:solidFill>
                  <a:srgbClr val="191919"/>
                </a:solidFill>
                <a:latin typeface="Montserrat"/>
              </a:rPr>
              <a:t>op6</a:t>
            </a:r>
          </a:p>
        </p:txBody>
      </p:sp>
      <p:sp>
        <p:nvSpPr>
          <p:cNvPr id="391" name="TextBox 120"/>
          <p:cNvSpPr txBox="1"/>
          <p:nvPr/>
        </p:nvSpPr>
        <p:spPr>
          <a:xfrm>
            <a:off x="6140029" y="5338820"/>
            <a:ext cx="288833" cy="128240"/>
          </a:xfrm>
          <a:prstGeom prst="rect">
            <a:avLst/>
          </a:prstGeom>
        </p:spPr>
        <p:txBody>
          <a:bodyPr wrap="square" lIns="0" tIns="0" rIns="0" bIns="0" rtlCol="0" anchor="t">
            <a:spAutoFit/>
          </a:bodyPr>
          <a:lstStyle/>
          <a:p>
            <a:pPr algn="l">
              <a:lnSpc>
                <a:spcPts val="1030"/>
              </a:lnSpc>
            </a:pPr>
            <a:r>
              <a:rPr lang="en-US" sz="735" spc="-11" dirty="0">
                <a:solidFill>
                  <a:srgbClr val="191919"/>
                </a:solidFill>
                <a:latin typeface="Montserrat"/>
              </a:rPr>
              <a:t>op7</a:t>
            </a:r>
          </a:p>
        </p:txBody>
      </p:sp>
      <p:sp>
        <p:nvSpPr>
          <p:cNvPr id="392" name="TextBox 121"/>
          <p:cNvSpPr txBox="1"/>
          <p:nvPr/>
        </p:nvSpPr>
        <p:spPr>
          <a:xfrm>
            <a:off x="8759307" y="2476869"/>
            <a:ext cx="67487" cy="129256"/>
          </a:xfrm>
          <a:prstGeom prst="rect">
            <a:avLst/>
          </a:prstGeom>
        </p:spPr>
        <p:txBody>
          <a:bodyPr lIns="0" tIns="0" rIns="0" bIns="0" rtlCol="0" anchor="t">
            <a:spAutoFit/>
          </a:bodyPr>
          <a:lstStyle/>
          <a:p>
            <a:pPr algn="l">
              <a:lnSpc>
                <a:spcPts val="1030"/>
              </a:lnSpc>
            </a:pPr>
            <a:r>
              <a:rPr lang="en-US" sz="735" spc="-11">
                <a:solidFill>
                  <a:srgbClr val="191919"/>
                </a:solidFill>
                <a:latin typeface="Montserrat"/>
              </a:rPr>
              <a:t>U</a:t>
            </a:r>
          </a:p>
        </p:txBody>
      </p:sp>
      <p:sp>
        <p:nvSpPr>
          <p:cNvPr id="393" name="TextBox 122"/>
          <p:cNvSpPr txBox="1"/>
          <p:nvPr/>
        </p:nvSpPr>
        <p:spPr>
          <a:xfrm>
            <a:off x="8846924" y="3937040"/>
            <a:ext cx="67487" cy="129256"/>
          </a:xfrm>
          <a:prstGeom prst="rect">
            <a:avLst/>
          </a:prstGeom>
        </p:spPr>
        <p:txBody>
          <a:bodyPr lIns="0" tIns="0" rIns="0" bIns="0" rtlCol="0" anchor="t">
            <a:spAutoFit/>
          </a:bodyPr>
          <a:lstStyle/>
          <a:p>
            <a:pPr algn="l">
              <a:lnSpc>
                <a:spcPts val="1030"/>
              </a:lnSpc>
            </a:pPr>
            <a:r>
              <a:rPr lang="en-US" sz="735" spc="-11">
                <a:solidFill>
                  <a:srgbClr val="191919"/>
                </a:solidFill>
                <a:latin typeface="Montserrat"/>
              </a:rPr>
              <a:t>U</a:t>
            </a:r>
          </a:p>
        </p:txBody>
      </p:sp>
      <p:sp>
        <p:nvSpPr>
          <p:cNvPr id="394" name="TextBox 123"/>
          <p:cNvSpPr txBox="1"/>
          <p:nvPr/>
        </p:nvSpPr>
        <p:spPr>
          <a:xfrm>
            <a:off x="8911166" y="3236162"/>
            <a:ext cx="67487" cy="129256"/>
          </a:xfrm>
          <a:prstGeom prst="rect">
            <a:avLst/>
          </a:prstGeom>
        </p:spPr>
        <p:txBody>
          <a:bodyPr lIns="0" tIns="0" rIns="0" bIns="0" rtlCol="0" anchor="t">
            <a:spAutoFit/>
          </a:bodyPr>
          <a:lstStyle/>
          <a:p>
            <a:pPr algn="l">
              <a:lnSpc>
                <a:spcPts val="1030"/>
              </a:lnSpc>
            </a:pPr>
            <a:r>
              <a:rPr lang="en-US" sz="735" spc="-11">
                <a:solidFill>
                  <a:srgbClr val="191919"/>
                </a:solidFill>
                <a:latin typeface="Montserrat"/>
              </a:rPr>
              <a:t>U</a:t>
            </a:r>
          </a:p>
        </p:txBody>
      </p:sp>
      <p:sp>
        <p:nvSpPr>
          <p:cNvPr id="395" name="TextBox 124"/>
          <p:cNvSpPr txBox="1"/>
          <p:nvPr/>
        </p:nvSpPr>
        <p:spPr>
          <a:xfrm>
            <a:off x="8998141" y="5338820"/>
            <a:ext cx="57083" cy="129256"/>
          </a:xfrm>
          <a:prstGeom prst="rect">
            <a:avLst/>
          </a:prstGeom>
        </p:spPr>
        <p:txBody>
          <a:bodyPr lIns="0" tIns="0" rIns="0" bIns="0" rtlCol="0" anchor="t">
            <a:spAutoFit/>
          </a:bodyPr>
          <a:lstStyle/>
          <a:p>
            <a:pPr algn="l">
              <a:lnSpc>
                <a:spcPts val="1030"/>
              </a:lnSpc>
            </a:pPr>
            <a:r>
              <a:rPr lang="en-US" sz="735" spc="-11">
                <a:solidFill>
                  <a:srgbClr val="191919"/>
                </a:solidFill>
                <a:latin typeface="Montserrat"/>
              </a:rPr>
              <a:t>L</a:t>
            </a:r>
          </a:p>
        </p:txBody>
      </p:sp>
      <p:sp>
        <p:nvSpPr>
          <p:cNvPr id="396" name="TextBox 125"/>
          <p:cNvSpPr txBox="1"/>
          <p:nvPr/>
        </p:nvSpPr>
        <p:spPr>
          <a:xfrm>
            <a:off x="11159203" y="4637930"/>
            <a:ext cx="57083" cy="129256"/>
          </a:xfrm>
          <a:prstGeom prst="rect">
            <a:avLst/>
          </a:prstGeom>
        </p:spPr>
        <p:txBody>
          <a:bodyPr lIns="0" tIns="0" rIns="0" bIns="0" rtlCol="0" anchor="t">
            <a:spAutoFit/>
          </a:bodyPr>
          <a:lstStyle/>
          <a:p>
            <a:pPr algn="l">
              <a:lnSpc>
                <a:spcPts val="1030"/>
              </a:lnSpc>
            </a:pPr>
            <a:r>
              <a:rPr lang="en-US" sz="735" spc="-11">
                <a:solidFill>
                  <a:srgbClr val="191919"/>
                </a:solidFill>
                <a:latin typeface="Montserrat"/>
              </a:rPr>
              <a:t>L</a:t>
            </a:r>
          </a:p>
        </p:txBody>
      </p:sp>
      <p:sp>
        <p:nvSpPr>
          <p:cNvPr id="397" name="TextBox 126"/>
          <p:cNvSpPr txBox="1"/>
          <p:nvPr/>
        </p:nvSpPr>
        <p:spPr>
          <a:xfrm>
            <a:off x="12000905" y="1659172"/>
            <a:ext cx="67487" cy="129256"/>
          </a:xfrm>
          <a:prstGeom prst="rect">
            <a:avLst/>
          </a:prstGeom>
        </p:spPr>
        <p:txBody>
          <a:bodyPr lIns="0" tIns="0" rIns="0" bIns="0" rtlCol="0" anchor="t">
            <a:spAutoFit/>
          </a:bodyPr>
          <a:lstStyle/>
          <a:p>
            <a:pPr algn="l">
              <a:lnSpc>
                <a:spcPts val="1030"/>
              </a:lnSpc>
            </a:pPr>
            <a:r>
              <a:rPr lang="en-US" sz="735" spc="-11">
                <a:solidFill>
                  <a:srgbClr val="191919"/>
                </a:solidFill>
                <a:latin typeface="Montserrat"/>
              </a:rPr>
              <a:t>U</a:t>
            </a:r>
          </a:p>
        </p:txBody>
      </p:sp>
      <p:sp>
        <p:nvSpPr>
          <p:cNvPr id="398" name="TextBox 127"/>
          <p:cNvSpPr txBox="1"/>
          <p:nvPr/>
        </p:nvSpPr>
        <p:spPr>
          <a:xfrm>
            <a:off x="12906220" y="8989255"/>
            <a:ext cx="67487" cy="129256"/>
          </a:xfrm>
          <a:prstGeom prst="rect">
            <a:avLst/>
          </a:prstGeom>
        </p:spPr>
        <p:txBody>
          <a:bodyPr lIns="0" tIns="0" rIns="0" bIns="0" rtlCol="0" anchor="t">
            <a:spAutoFit/>
          </a:bodyPr>
          <a:lstStyle/>
          <a:p>
            <a:pPr algn="l">
              <a:lnSpc>
                <a:spcPts val="1030"/>
              </a:lnSpc>
            </a:pPr>
            <a:r>
              <a:rPr lang="en-US" sz="735" spc="-11">
                <a:solidFill>
                  <a:srgbClr val="191919"/>
                </a:solidFill>
                <a:latin typeface="Montserrat"/>
              </a:rPr>
              <a:t>A</a:t>
            </a:r>
          </a:p>
        </p:txBody>
      </p:sp>
      <p:sp>
        <p:nvSpPr>
          <p:cNvPr id="399" name="TextBox 128"/>
          <p:cNvSpPr txBox="1"/>
          <p:nvPr/>
        </p:nvSpPr>
        <p:spPr>
          <a:xfrm>
            <a:off x="13052228" y="899878"/>
            <a:ext cx="67487" cy="129256"/>
          </a:xfrm>
          <a:prstGeom prst="rect">
            <a:avLst/>
          </a:prstGeom>
        </p:spPr>
        <p:txBody>
          <a:bodyPr lIns="0" tIns="0" rIns="0" bIns="0" rtlCol="0" anchor="t">
            <a:spAutoFit/>
          </a:bodyPr>
          <a:lstStyle/>
          <a:p>
            <a:pPr algn="l">
              <a:lnSpc>
                <a:spcPts val="1030"/>
              </a:lnSpc>
            </a:pPr>
            <a:r>
              <a:rPr lang="en-US" sz="735" spc="-11">
                <a:solidFill>
                  <a:srgbClr val="191919"/>
                </a:solidFill>
                <a:latin typeface="Montserrat"/>
              </a:rPr>
              <a:t>U</a:t>
            </a:r>
          </a:p>
        </p:txBody>
      </p:sp>
      <p:sp>
        <p:nvSpPr>
          <p:cNvPr id="400" name="TextBox 129"/>
          <p:cNvSpPr txBox="1"/>
          <p:nvPr/>
        </p:nvSpPr>
        <p:spPr>
          <a:xfrm>
            <a:off x="16848696" y="7470680"/>
            <a:ext cx="67487" cy="129256"/>
          </a:xfrm>
          <a:prstGeom prst="rect">
            <a:avLst/>
          </a:prstGeom>
        </p:spPr>
        <p:txBody>
          <a:bodyPr lIns="0" tIns="0" rIns="0" bIns="0" rtlCol="0" anchor="t">
            <a:spAutoFit/>
          </a:bodyPr>
          <a:lstStyle/>
          <a:p>
            <a:pPr algn="l">
              <a:lnSpc>
                <a:spcPts val="1030"/>
              </a:lnSpc>
            </a:pPr>
            <a:r>
              <a:rPr lang="en-US" sz="735" spc="-11">
                <a:solidFill>
                  <a:srgbClr val="191919"/>
                </a:solidFill>
                <a:latin typeface="Montserrat"/>
              </a:rPr>
              <a:t>A</a:t>
            </a:r>
          </a:p>
        </p:txBody>
      </p:sp>
      <p:sp>
        <p:nvSpPr>
          <p:cNvPr id="401" name="TextBox 130"/>
          <p:cNvSpPr txBox="1"/>
          <p:nvPr/>
        </p:nvSpPr>
        <p:spPr>
          <a:xfrm>
            <a:off x="16848696" y="8522003"/>
            <a:ext cx="67487" cy="129256"/>
          </a:xfrm>
          <a:prstGeom prst="rect">
            <a:avLst/>
          </a:prstGeom>
        </p:spPr>
        <p:txBody>
          <a:bodyPr lIns="0" tIns="0" rIns="0" bIns="0" rtlCol="0" anchor="t">
            <a:spAutoFit/>
          </a:bodyPr>
          <a:lstStyle/>
          <a:p>
            <a:pPr algn="l">
              <a:lnSpc>
                <a:spcPts val="1030"/>
              </a:lnSpc>
            </a:pPr>
            <a:r>
              <a:rPr lang="en-US" sz="735" spc="-11">
                <a:solidFill>
                  <a:srgbClr val="191919"/>
                </a:solidFill>
                <a:latin typeface="Montserrat"/>
              </a:rPr>
              <a:t>A</a:t>
            </a:r>
          </a:p>
        </p:txBody>
      </p:sp>
      <p:sp>
        <p:nvSpPr>
          <p:cNvPr id="402" name="TextBox 131"/>
          <p:cNvSpPr txBox="1"/>
          <p:nvPr/>
        </p:nvSpPr>
        <p:spPr>
          <a:xfrm>
            <a:off x="15604110" y="7918129"/>
            <a:ext cx="769419" cy="410369"/>
          </a:xfrm>
          <a:prstGeom prst="rect">
            <a:avLst/>
          </a:prstGeom>
        </p:spPr>
        <p:txBody>
          <a:bodyPr wrap="square" lIns="0" tIns="0" rIns="0" bIns="0" rtlCol="0" anchor="t">
            <a:spAutoFit/>
          </a:bodyPr>
          <a:lstStyle/>
          <a:p>
            <a:pPr algn="ctr">
              <a:lnSpc>
                <a:spcPts val="827"/>
              </a:lnSpc>
            </a:pPr>
            <a:r>
              <a:rPr lang="en-US" sz="689" spc="-1" dirty="0">
                <a:solidFill>
                  <a:srgbClr val="191919"/>
                </a:solidFill>
                <a:latin typeface="IBM Plex Sans"/>
              </a:rPr>
              <a:t>Display “Book added successfully”  Table</a:t>
            </a:r>
          </a:p>
        </p:txBody>
      </p:sp>
      <p:sp>
        <p:nvSpPr>
          <p:cNvPr id="403" name="TextBox 132"/>
          <p:cNvSpPr txBox="1"/>
          <p:nvPr/>
        </p:nvSpPr>
        <p:spPr>
          <a:xfrm>
            <a:off x="15591944" y="6917311"/>
            <a:ext cx="793752" cy="313589"/>
          </a:xfrm>
          <a:prstGeom prst="rect">
            <a:avLst/>
          </a:prstGeom>
        </p:spPr>
        <p:txBody>
          <a:bodyPr lIns="0" tIns="0" rIns="0" bIns="0" rtlCol="0" anchor="t">
            <a:spAutoFit/>
          </a:bodyPr>
          <a:lstStyle/>
          <a:p>
            <a:pPr algn="ctr">
              <a:lnSpc>
                <a:spcPts val="827"/>
              </a:lnSpc>
            </a:pPr>
            <a:r>
              <a:rPr lang="en-US" sz="689" spc="-1">
                <a:solidFill>
                  <a:srgbClr val="191919"/>
                </a:solidFill>
                <a:latin typeface="IBM Plex Sans"/>
              </a:rPr>
              <a:t>Display “Book added successfully” Table</a:t>
            </a:r>
          </a:p>
        </p:txBody>
      </p:sp>
      <p:sp>
        <p:nvSpPr>
          <p:cNvPr id="404" name="TextBox 133"/>
          <p:cNvSpPr txBox="1"/>
          <p:nvPr/>
        </p:nvSpPr>
        <p:spPr>
          <a:xfrm>
            <a:off x="-2434953" y="76454"/>
            <a:ext cx="7965382" cy="897577"/>
          </a:xfrm>
          <a:prstGeom prst="rect">
            <a:avLst/>
          </a:prstGeom>
        </p:spPr>
        <p:txBody>
          <a:bodyPr lIns="0" tIns="0" rIns="0" bIns="0" rtlCol="0" anchor="t">
            <a:spAutoFit/>
          </a:bodyPr>
          <a:lstStyle/>
          <a:p>
            <a:pPr marL="0" lvl="0" indent="0" algn="ctr">
              <a:lnSpc>
                <a:spcPts val="7067"/>
              </a:lnSpc>
              <a:spcBef>
                <a:spcPct val="0"/>
              </a:spcBef>
            </a:pPr>
            <a:r>
              <a:rPr lang="en-US" sz="5889">
                <a:solidFill>
                  <a:srgbClr val="320B01"/>
                </a:solidFill>
                <a:latin typeface="Bellaboo"/>
              </a:rPr>
              <a:t>Flowchart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TotalTime>
  <Words>1549</Words>
  <Application>Microsoft Office PowerPoint</Application>
  <PresentationFormat>Custom</PresentationFormat>
  <Paragraphs>422</Paragraphs>
  <Slides>16</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16</vt:i4>
      </vt:variant>
    </vt:vector>
  </HeadingPairs>
  <TitlesOfParts>
    <vt:vector size="29" baseType="lpstr">
      <vt:lpstr>Bellaboo</vt:lpstr>
      <vt:lpstr>Calibri (MS)</vt:lpstr>
      <vt:lpstr>Arial</vt:lpstr>
      <vt:lpstr>Calibri</vt:lpstr>
      <vt:lpstr>IBM Plex Sans</vt:lpstr>
      <vt:lpstr>Eczar</vt:lpstr>
      <vt:lpstr>Canva Sans Bold</vt:lpstr>
      <vt:lpstr>Eczar Medium</vt:lpstr>
      <vt:lpstr>Eczar Semi-Bold</vt:lpstr>
      <vt:lpstr>Canva Sans</vt:lpstr>
      <vt:lpstr>Calibri (MS) Bold</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English Analysing Themes and Ideas Presentation Beige Pink Lined Style</dc:title>
  <dc:creator>Hp</dc:creator>
  <cp:lastModifiedBy>Hp</cp:lastModifiedBy>
  <cp:revision>11</cp:revision>
  <dcterms:created xsi:type="dcterms:W3CDTF">2006-08-16T00:00:00Z</dcterms:created>
  <dcterms:modified xsi:type="dcterms:W3CDTF">2024-06-11T02:37:41Z</dcterms:modified>
  <dc:identifier>DAGGVWeH05A</dc:identifier>
</cp:coreProperties>
</file>